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43" r:id="rId3"/>
    <p:sldId id="444" r:id="rId4"/>
    <p:sldId id="445" r:id="rId5"/>
    <p:sldId id="447" r:id="rId6"/>
    <p:sldId id="448" r:id="rId7"/>
    <p:sldId id="449" r:id="rId8"/>
    <p:sldId id="450" r:id="rId9"/>
    <p:sldId id="321" r:id="rId10"/>
    <p:sldId id="322" r:id="rId11"/>
    <p:sldId id="323" r:id="rId12"/>
    <p:sldId id="324" r:id="rId13"/>
    <p:sldId id="415" r:id="rId14"/>
    <p:sldId id="482" r:id="rId15"/>
    <p:sldId id="301" r:id="rId16"/>
    <p:sldId id="453" r:id="rId17"/>
    <p:sldId id="459" r:id="rId18"/>
    <p:sldId id="460" r:id="rId19"/>
    <p:sldId id="461" r:id="rId20"/>
    <p:sldId id="464" r:id="rId21"/>
    <p:sldId id="466" r:id="rId22"/>
    <p:sldId id="467" r:id="rId23"/>
    <p:sldId id="468" r:id="rId24"/>
    <p:sldId id="469" r:id="rId25"/>
    <p:sldId id="470" r:id="rId26"/>
    <p:sldId id="471" r:id="rId27"/>
    <p:sldId id="472" r:id="rId28"/>
    <p:sldId id="294" r:id="rId29"/>
    <p:sldId id="474" r:id="rId30"/>
    <p:sldId id="476" r:id="rId31"/>
    <p:sldId id="477" r:id="rId32"/>
    <p:sldId id="478" r:id="rId33"/>
    <p:sldId id="479" r:id="rId34"/>
    <p:sldId id="480" r:id="rId35"/>
    <p:sldId id="481" r:id="rId36"/>
    <p:sldId id="483" r:id="rId37"/>
    <p:sldId id="275" r:id="rId38"/>
    <p:sldId id="276" r:id="rId39"/>
    <p:sldId id="433" r:id="rId40"/>
    <p:sldId id="281" r:id="rId41"/>
    <p:sldId id="291" r:id="rId42"/>
    <p:sldId id="292" r:id="rId43"/>
    <p:sldId id="296" r:id="rId44"/>
    <p:sldId id="298" r:id="rId45"/>
    <p:sldId id="473" r:id="rId46"/>
    <p:sldId id="299" r:id="rId47"/>
    <p:sldId id="305" r:id="rId48"/>
    <p:sldId id="307" r:id="rId49"/>
    <p:sldId id="456" r:id="rId50"/>
    <p:sldId id="457" r:id="rId51"/>
    <p:sldId id="458" r:id="rId52"/>
    <p:sldId id="306" r:id="rId53"/>
    <p:sldId id="314" r:id="rId54"/>
    <p:sldId id="462" r:id="rId55"/>
    <p:sldId id="446" r:id="rId56"/>
    <p:sldId id="317" r:id="rId57"/>
    <p:sldId id="318" r:id="rId58"/>
    <p:sldId id="319" r:id="rId59"/>
    <p:sldId id="420" r:id="rId60"/>
    <p:sldId id="424" r:id="rId61"/>
    <p:sldId id="463" r:id="rId62"/>
    <p:sldId id="327" r:id="rId63"/>
    <p:sldId id="451" r:id="rId64"/>
    <p:sldId id="452" r:id="rId65"/>
    <p:sldId id="414" r:id="rId66"/>
    <p:sldId id="430" r:id="rId67"/>
    <p:sldId id="435" r:id="rId68"/>
    <p:sldId id="436" r:id="rId69"/>
    <p:sldId id="475" r:id="rId70"/>
    <p:sldId id="274" r:id="rId71"/>
    <p:sldId id="434" r:id="rId72"/>
    <p:sldId id="273" r:id="rId73"/>
    <p:sldId id="439" r:id="rId74"/>
    <p:sldId id="440" r:id="rId75"/>
    <p:sldId id="441" r:id="rId76"/>
    <p:sldId id="465" r:id="rId77"/>
    <p:sldId id="442"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4660"/>
  </p:normalViewPr>
  <p:slideViewPr>
    <p:cSldViewPr snapToGrid="0">
      <p:cViewPr varScale="1">
        <p:scale>
          <a:sx n="53" d="100"/>
          <a:sy n="53" d="100"/>
        </p:scale>
        <p:origin x="37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259047C-3149-47B1-A3CD-2B29D0BE2205}" type="datetimeFigureOut">
              <a:rPr lang="fr-BE" smtClean="0"/>
              <a:t>27-03-26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E8A4FFC-1E5E-468A-AAC6-9D5BAF17F45B}" type="slidenum">
              <a:rPr lang="fr-BE" smtClean="0"/>
              <a:t>‹N°›</a:t>
            </a:fld>
            <a:endParaRPr lang="fr-BE"/>
          </a:p>
        </p:txBody>
      </p:sp>
    </p:spTree>
    <p:extLst>
      <p:ext uri="{BB962C8B-B14F-4D97-AF65-F5344CB8AC3E}">
        <p14:creationId xmlns:p14="http://schemas.microsoft.com/office/powerpoint/2010/main" val="283310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259047C-3149-47B1-A3CD-2B29D0BE2205}" type="datetimeFigureOut">
              <a:rPr lang="fr-BE" smtClean="0"/>
              <a:t>27-03-26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E8A4FFC-1E5E-468A-AAC6-9D5BAF17F45B}" type="slidenum">
              <a:rPr lang="fr-BE" smtClean="0"/>
              <a:t>‹N°›</a:t>
            </a:fld>
            <a:endParaRPr lang="fr-BE"/>
          </a:p>
        </p:txBody>
      </p:sp>
    </p:spTree>
    <p:extLst>
      <p:ext uri="{BB962C8B-B14F-4D97-AF65-F5344CB8AC3E}">
        <p14:creationId xmlns:p14="http://schemas.microsoft.com/office/powerpoint/2010/main" val="33286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259047C-3149-47B1-A3CD-2B29D0BE2205}" type="datetimeFigureOut">
              <a:rPr lang="fr-BE" smtClean="0"/>
              <a:t>27-03-26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E8A4FFC-1E5E-468A-AAC6-9D5BAF17F45B}" type="slidenum">
              <a:rPr lang="fr-BE" smtClean="0"/>
              <a:t>‹N°›</a:t>
            </a:fld>
            <a:endParaRPr lang="fr-B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015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259047C-3149-47B1-A3CD-2B29D0BE2205}" type="datetimeFigureOut">
              <a:rPr lang="fr-BE" smtClean="0"/>
              <a:t>27-03-26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E8A4FFC-1E5E-468A-AAC6-9D5BAF17F45B}" type="slidenum">
              <a:rPr lang="fr-BE" smtClean="0"/>
              <a:t>‹N°›</a:t>
            </a:fld>
            <a:endParaRPr lang="fr-BE"/>
          </a:p>
        </p:txBody>
      </p:sp>
    </p:spTree>
    <p:extLst>
      <p:ext uri="{BB962C8B-B14F-4D97-AF65-F5344CB8AC3E}">
        <p14:creationId xmlns:p14="http://schemas.microsoft.com/office/powerpoint/2010/main" val="2487487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259047C-3149-47B1-A3CD-2B29D0BE2205}" type="datetimeFigureOut">
              <a:rPr lang="fr-BE" smtClean="0"/>
              <a:t>27-03-26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E8A4FFC-1E5E-468A-AAC6-9D5BAF17F45B}" type="slidenum">
              <a:rPr lang="fr-BE" smtClean="0"/>
              <a:t>‹N°›</a:t>
            </a:fld>
            <a:endParaRPr lang="fr-B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3972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259047C-3149-47B1-A3CD-2B29D0BE2205}" type="datetimeFigureOut">
              <a:rPr lang="fr-BE" smtClean="0"/>
              <a:t>27-03-26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E8A4FFC-1E5E-468A-AAC6-9D5BAF17F45B}" type="slidenum">
              <a:rPr lang="fr-BE" smtClean="0"/>
              <a:t>‹N°›</a:t>
            </a:fld>
            <a:endParaRPr lang="fr-BE"/>
          </a:p>
        </p:txBody>
      </p:sp>
    </p:spTree>
    <p:extLst>
      <p:ext uri="{BB962C8B-B14F-4D97-AF65-F5344CB8AC3E}">
        <p14:creationId xmlns:p14="http://schemas.microsoft.com/office/powerpoint/2010/main" val="948117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59047C-3149-47B1-A3CD-2B29D0BE2205}" type="datetimeFigureOut">
              <a:rPr lang="fr-BE" smtClean="0"/>
              <a:t>27-03-26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E8A4FFC-1E5E-468A-AAC6-9D5BAF17F45B}" type="slidenum">
              <a:rPr lang="fr-BE" smtClean="0"/>
              <a:t>‹N°›</a:t>
            </a:fld>
            <a:endParaRPr lang="fr-BE"/>
          </a:p>
        </p:txBody>
      </p:sp>
    </p:spTree>
    <p:extLst>
      <p:ext uri="{BB962C8B-B14F-4D97-AF65-F5344CB8AC3E}">
        <p14:creationId xmlns:p14="http://schemas.microsoft.com/office/powerpoint/2010/main" val="727934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59047C-3149-47B1-A3CD-2B29D0BE2205}" type="datetimeFigureOut">
              <a:rPr lang="fr-BE" smtClean="0"/>
              <a:t>27-03-26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E8A4FFC-1E5E-468A-AAC6-9D5BAF17F45B}" type="slidenum">
              <a:rPr lang="fr-BE" smtClean="0"/>
              <a:t>‹N°›</a:t>
            </a:fld>
            <a:endParaRPr lang="fr-BE"/>
          </a:p>
        </p:txBody>
      </p:sp>
    </p:spTree>
    <p:extLst>
      <p:ext uri="{BB962C8B-B14F-4D97-AF65-F5344CB8AC3E}">
        <p14:creationId xmlns:p14="http://schemas.microsoft.com/office/powerpoint/2010/main" val="71898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59047C-3149-47B1-A3CD-2B29D0BE2205}" type="datetimeFigureOut">
              <a:rPr lang="fr-BE" smtClean="0"/>
              <a:t>27-03-26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E8A4FFC-1E5E-468A-AAC6-9D5BAF17F45B}" type="slidenum">
              <a:rPr lang="fr-BE" smtClean="0"/>
              <a:t>‹N°›</a:t>
            </a:fld>
            <a:endParaRPr lang="fr-BE"/>
          </a:p>
        </p:txBody>
      </p:sp>
    </p:spTree>
    <p:extLst>
      <p:ext uri="{BB962C8B-B14F-4D97-AF65-F5344CB8AC3E}">
        <p14:creationId xmlns:p14="http://schemas.microsoft.com/office/powerpoint/2010/main" val="40037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259047C-3149-47B1-A3CD-2B29D0BE2205}" type="datetimeFigureOut">
              <a:rPr lang="fr-BE" smtClean="0"/>
              <a:t>27-03-26</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4E8A4FFC-1E5E-468A-AAC6-9D5BAF17F45B}" type="slidenum">
              <a:rPr lang="fr-BE" smtClean="0"/>
              <a:t>‹N°›</a:t>
            </a:fld>
            <a:endParaRPr lang="fr-BE"/>
          </a:p>
        </p:txBody>
      </p:sp>
    </p:spTree>
    <p:extLst>
      <p:ext uri="{BB962C8B-B14F-4D97-AF65-F5344CB8AC3E}">
        <p14:creationId xmlns:p14="http://schemas.microsoft.com/office/powerpoint/2010/main" val="413551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259047C-3149-47B1-A3CD-2B29D0BE2205}" type="datetimeFigureOut">
              <a:rPr lang="fr-BE" smtClean="0"/>
              <a:t>27-03-26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4E8A4FFC-1E5E-468A-AAC6-9D5BAF17F45B}" type="slidenum">
              <a:rPr lang="fr-BE" smtClean="0"/>
              <a:t>‹N°›</a:t>
            </a:fld>
            <a:endParaRPr lang="fr-BE"/>
          </a:p>
        </p:txBody>
      </p:sp>
    </p:spTree>
    <p:extLst>
      <p:ext uri="{BB962C8B-B14F-4D97-AF65-F5344CB8AC3E}">
        <p14:creationId xmlns:p14="http://schemas.microsoft.com/office/powerpoint/2010/main" val="259835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259047C-3149-47B1-A3CD-2B29D0BE2205}" type="datetimeFigureOut">
              <a:rPr lang="fr-BE" smtClean="0"/>
              <a:t>27-03-26</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4E8A4FFC-1E5E-468A-AAC6-9D5BAF17F45B}" type="slidenum">
              <a:rPr lang="fr-BE" smtClean="0"/>
              <a:t>‹N°›</a:t>
            </a:fld>
            <a:endParaRPr lang="fr-BE"/>
          </a:p>
        </p:txBody>
      </p:sp>
    </p:spTree>
    <p:extLst>
      <p:ext uri="{BB962C8B-B14F-4D97-AF65-F5344CB8AC3E}">
        <p14:creationId xmlns:p14="http://schemas.microsoft.com/office/powerpoint/2010/main" val="785955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259047C-3149-47B1-A3CD-2B29D0BE2205}" type="datetimeFigureOut">
              <a:rPr lang="fr-BE" smtClean="0"/>
              <a:t>27-03-26</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4E8A4FFC-1E5E-468A-AAC6-9D5BAF17F45B}" type="slidenum">
              <a:rPr lang="fr-BE" smtClean="0"/>
              <a:t>‹N°›</a:t>
            </a:fld>
            <a:endParaRPr lang="fr-BE"/>
          </a:p>
        </p:txBody>
      </p:sp>
    </p:spTree>
    <p:extLst>
      <p:ext uri="{BB962C8B-B14F-4D97-AF65-F5344CB8AC3E}">
        <p14:creationId xmlns:p14="http://schemas.microsoft.com/office/powerpoint/2010/main" val="318425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9047C-3149-47B1-A3CD-2B29D0BE2205}" type="datetimeFigureOut">
              <a:rPr lang="fr-BE" smtClean="0"/>
              <a:t>27-03-26</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4E8A4FFC-1E5E-468A-AAC6-9D5BAF17F45B}" type="slidenum">
              <a:rPr lang="fr-BE" smtClean="0"/>
              <a:t>‹N°›</a:t>
            </a:fld>
            <a:endParaRPr lang="fr-BE"/>
          </a:p>
        </p:txBody>
      </p:sp>
    </p:spTree>
    <p:extLst>
      <p:ext uri="{BB962C8B-B14F-4D97-AF65-F5344CB8AC3E}">
        <p14:creationId xmlns:p14="http://schemas.microsoft.com/office/powerpoint/2010/main" val="1564911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59047C-3149-47B1-A3CD-2B29D0BE2205}" type="datetimeFigureOut">
              <a:rPr lang="fr-BE" smtClean="0"/>
              <a:t>27-03-26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4E8A4FFC-1E5E-468A-AAC6-9D5BAF17F45B}" type="slidenum">
              <a:rPr lang="fr-BE" smtClean="0"/>
              <a:t>‹N°›</a:t>
            </a:fld>
            <a:endParaRPr lang="fr-BE"/>
          </a:p>
        </p:txBody>
      </p:sp>
    </p:spTree>
    <p:extLst>
      <p:ext uri="{BB962C8B-B14F-4D97-AF65-F5344CB8AC3E}">
        <p14:creationId xmlns:p14="http://schemas.microsoft.com/office/powerpoint/2010/main" val="223833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59047C-3149-47B1-A3CD-2B29D0BE2205}" type="datetimeFigureOut">
              <a:rPr lang="fr-BE" smtClean="0"/>
              <a:t>27-03-26</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4E8A4FFC-1E5E-468A-AAC6-9D5BAF17F45B}" type="slidenum">
              <a:rPr lang="fr-BE" smtClean="0"/>
              <a:t>‹N°›</a:t>
            </a:fld>
            <a:endParaRPr lang="fr-BE"/>
          </a:p>
        </p:txBody>
      </p:sp>
    </p:spTree>
    <p:extLst>
      <p:ext uri="{BB962C8B-B14F-4D97-AF65-F5344CB8AC3E}">
        <p14:creationId xmlns:p14="http://schemas.microsoft.com/office/powerpoint/2010/main" val="1976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59047C-3149-47B1-A3CD-2B29D0BE2205}" type="datetimeFigureOut">
              <a:rPr lang="fr-BE" smtClean="0"/>
              <a:t>27-03-26</a:t>
            </a:fld>
            <a:endParaRPr lang="fr-B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E8A4FFC-1E5E-468A-AAC6-9D5BAF17F45B}" type="slidenum">
              <a:rPr lang="fr-BE" smtClean="0"/>
              <a:t>‹N°›</a:t>
            </a:fld>
            <a:endParaRPr lang="fr-BE"/>
          </a:p>
        </p:txBody>
      </p:sp>
    </p:spTree>
    <p:extLst>
      <p:ext uri="{BB962C8B-B14F-4D97-AF65-F5344CB8AC3E}">
        <p14:creationId xmlns:p14="http://schemas.microsoft.com/office/powerpoint/2010/main" val="2166171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F9781-4D3B-FC69-D4B6-B2CA6E93B8BF}"/>
              </a:ext>
            </a:extLst>
          </p:cNvPr>
          <p:cNvSpPr>
            <a:spLocks noGrp="1"/>
          </p:cNvSpPr>
          <p:nvPr>
            <p:ph type="ctrTitle"/>
          </p:nvPr>
        </p:nvSpPr>
        <p:spPr/>
        <p:txBody>
          <a:bodyPr/>
          <a:lstStyle/>
          <a:p>
            <a:r>
              <a:rPr lang="fr-BE" dirty="0"/>
              <a:t>Vente de plantes 2026 à l’ICPP </a:t>
            </a:r>
          </a:p>
        </p:txBody>
      </p:sp>
      <p:sp>
        <p:nvSpPr>
          <p:cNvPr id="3" name="Sous-titre 2">
            <a:extLst>
              <a:ext uri="{FF2B5EF4-FFF2-40B4-BE49-F238E27FC236}">
                <a16:creationId xmlns:a16="http://schemas.microsoft.com/office/drawing/2014/main" id="{531B247F-CFA5-24D5-9A4B-5902EE71A80A}"/>
              </a:ext>
            </a:extLst>
          </p:cNvPr>
          <p:cNvSpPr>
            <a:spLocks noGrp="1"/>
          </p:cNvSpPr>
          <p:nvPr>
            <p:ph type="subTitle" idx="1"/>
          </p:nvPr>
        </p:nvSpPr>
        <p:spPr>
          <a:xfrm>
            <a:off x="1507067" y="4050833"/>
            <a:ext cx="4268582" cy="1096899"/>
          </a:xfrm>
        </p:spPr>
        <p:txBody>
          <a:bodyPr>
            <a:normAutofit lnSpcReduction="10000"/>
          </a:bodyPr>
          <a:lstStyle/>
          <a:p>
            <a:pPr algn="l"/>
            <a:r>
              <a:rPr lang="fr-BE" dirty="0"/>
              <a:t>Le mercredi 22 avril de 13h à 17h30 </a:t>
            </a:r>
          </a:p>
          <a:p>
            <a:pPr algn="l"/>
            <a:r>
              <a:rPr lang="fr-BE" dirty="0"/>
              <a:t>Le Samedi 25 avril de 10h00 à 18h00</a:t>
            </a:r>
          </a:p>
          <a:p>
            <a:pPr algn="l"/>
            <a:r>
              <a:rPr lang="fr-BE" dirty="0"/>
              <a:t>Le mercredi 13 mai de 13h00 à 17h30</a:t>
            </a:r>
          </a:p>
        </p:txBody>
      </p:sp>
    </p:spTree>
    <p:extLst>
      <p:ext uri="{BB962C8B-B14F-4D97-AF65-F5344CB8AC3E}">
        <p14:creationId xmlns:p14="http://schemas.microsoft.com/office/powerpoint/2010/main" val="3731273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C4A876-EEC6-D4AF-10A0-5B70F780F27E}"/>
              </a:ext>
            </a:extLst>
          </p:cNvPr>
          <p:cNvSpPr>
            <a:spLocks noGrp="1"/>
          </p:cNvSpPr>
          <p:nvPr>
            <p:ph type="title"/>
          </p:nvPr>
        </p:nvSpPr>
        <p:spPr>
          <a:xfrm>
            <a:off x="691838" y="1492887"/>
            <a:ext cx="4553022" cy="1783080"/>
          </a:xfrm>
        </p:spPr>
        <p:txBody>
          <a:bodyPr vert="horz" lIns="91440" tIns="45720" rIns="91440" bIns="45720" rtlCol="0" anchor="b">
            <a:normAutofit fontScale="90000"/>
          </a:bodyPr>
          <a:lstStyle/>
          <a:p>
            <a:r>
              <a:rPr lang="en-US" sz="5000" dirty="0"/>
              <a:t>PETUNIA SUPERTUNIA BORDAUX PURPLE VEIN </a:t>
            </a:r>
          </a:p>
        </p:txBody>
      </p:sp>
      <p:pic>
        <p:nvPicPr>
          <p:cNvPr id="52226" name="Picture 2" descr="Petunia hybrida Bordeaux Purple Vein">
            <a:extLst>
              <a:ext uri="{FF2B5EF4-FFF2-40B4-BE49-F238E27FC236}">
                <a16:creationId xmlns:a16="http://schemas.microsoft.com/office/drawing/2014/main" id="{988666E2-F061-8DA0-4EFD-840C293091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611170" y="415447"/>
            <a:ext cx="3429969" cy="342996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2AE36165-CF38-0617-DB2A-5E1561A57B2D}"/>
              </a:ext>
            </a:extLst>
          </p:cNvPr>
          <p:cNvSpPr txBox="1"/>
          <p:nvPr/>
        </p:nvSpPr>
        <p:spPr>
          <a:xfrm>
            <a:off x="691838" y="3508880"/>
            <a:ext cx="4026811" cy="3483864"/>
          </a:xfrm>
          <a:prstGeom prst="rect">
            <a:avLst/>
          </a:prstGeom>
        </p:spPr>
        <p:txBody>
          <a:bodyPr vert="horz" lIns="91440" tIns="45720" rIns="91440" bIns="45720" rtlCol="0">
            <a:normAutofit/>
          </a:bodyPr>
          <a:lstStyle/>
          <a:p>
            <a:pPr algn="just">
              <a:lnSpc>
                <a:spcPct val="90000"/>
              </a:lnSpc>
              <a:spcAft>
                <a:spcPts val="600"/>
              </a:spcAft>
            </a:pPr>
            <a:r>
              <a:rPr lang="en-US" sz="2200" dirty="0" err="1"/>
              <a:t>Ces</a:t>
            </a:r>
            <a:r>
              <a:rPr lang="en-US" sz="2200" dirty="0"/>
              <a:t> </a:t>
            </a:r>
            <a:r>
              <a:rPr lang="en-US" sz="2200" dirty="0" err="1"/>
              <a:t>pétunias</a:t>
            </a:r>
            <a:r>
              <a:rPr lang="en-US" sz="2200" dirty="0"/>
              <a:t> </a:t>
            </a:r>
            <a:r>
              <a:rPr lang="en-US" sz="2200" dirty="0" err="1"/>
              <a:t>exceptionnels</a:t>
            </a:r>
            <a:r>
              <a:rPr lang="en-US" sz="2200" dirty="0"/>
              <a:t> </a:t>
            </a:r>
            <a:r>
              <a:rPr lang="en-US" sz="2200" dirty="0" err="1"/>
              <a:t>fleurissent</a:t>
            </a:r>
            <a:r>
              <a:rPr lang="en-US" sz="2200" dirty="0"/>
              <a:t> tout </a:t>
            </a:r>
            <a:r>
              <a:rPr lang="en-US" sz="2200" dirty="0" err="1"/>
              <a:t>l'été</a:t>
            </a:r>
            <a:r>
              <a:rPr lang="en-US" sz="2200" dirty="0"/>
              <a:t> et </a:t>
            </a:r>
            <a:r>
              <a:rPr lang="en-US" sz="2200" dirty="0" err="1"/>
              <a:t>sont</a:t>
            </a:r>
            <a:r>
              <a:rPr lang="en-US" sz="2200" dirty="0"/>
              <a:t> des plantes </a:t>
            </a:r>
            <a:r>
              <a:rPr lang="en-US" sz="2200" dirty="0" err="1"/>
              <a:t>nécessitant</a:t>
            </a:r>
            <a:r>
              <a:rPr lang="en-US" sz="2200" dirty="0"/>
              <a:t> peu </a:t>
            </a:r>
            <a:r>
              <a:rPr lang="en-US" sz="2200" dirty="0" err="1"/>
              <a:t>d'entretien</a:t>
            </a:r>
            <a:r>
              <a:rPr lang="en-US" sz="2200" dirty="0"/>
              <a:t>. Il </a:t>
            </a:r>
            <a:r>
              <a:rPr lang="en-US" sz="2200" dirty="0" err="1"/>
              <a:t>existe</a:t>
            </a:r>
            <a:r>
              <a:rPr lang="en-US" sz="2200" dirty="0"/>
              <a:t> de </a:t>
            </a:r>
            <a:r>
              <a:rPr lang="en-US" sz="2200" dirty="0" err="1"/>
              <a:t>nombreuses</a:t>
            </a:r>
            <a:r>
              <a:rPr lang="en-US" sz="2200" dirty="0"/>
              <a:t> couleurs. </a:t>
            </a:r>
            <a:r>
              <a:rPr lang="en-US" sz="2200" dirty="0" err="1"/>
              <a:t>Utilisez</a:t>
            </a:r>
            <a:r>
              <a:rPr lang="en-US" sz="2200" dirty="0"/>
              <a:t> les </a:t>
            </a:r>
            <a:r>
              <a:rPr lang="en-US" sz="2200" dirty="0" err="1"/>
              <a:t>Supertunias</a:t>
            </a:r>
            <a:r>
              <a:rPr lang="en-US" sz="2200" dirty="0"/>
              <a:t> dans des jardinières </a:t>
            </a:r>
            <a:r>
              <a:rPr lang="en-US" sz="2200" dirty="0" err="1"/>
              <a:t>mixtes</a:t>
            </a:r>
            <a:r>
              <a:rPr lang="en-US" sz="2200" dirty="0"/>
              <a:t> </a:t>
            </a:r>
            <a:r>
              <a:rPr lang="en-US" sz="2200" dirty="0" err="1"/>
              <a:t>ou</a:t>
            </a:r>
            <a:r>
              <a:rPr lang="en-US" sz="2200" dirty="0"/>
              <a:t> des pots </a:t>
            </a:r>
            <a:r>
              <a:rPr lang="en-US" sz="2200" dirty="0" err="1"/>
              <a:t>suspendus</a:t>
            </a:r>
            <a:r>
              <a:rPr lang="en-US" sz="2200" dirty="0"/>
              <a:t> !</a:t>
            </a:r>
          </a:p>
          <a:p>
            <a:pPr indent="-228600">
              <a:lnSpc>
                <a:spcPct val="90000"/>
              </a:lnSpc>
              <a:spcAft>
                <a:spcPts val="600"/>
              </a:spcAft>
              <a:buFont typeface="Arial" panose="020B0604020202020204" pitchFamily="34" charset="0"/>
              <a:buChar char="•"/>
            </a:pPr>
            <a:endParaRPr lang="en-US" sz="2200" dirty="0"/>
          </a:p>
        </p:txBody>
      </p:sp>
      <p:pic>
        <p:nvPicPr>
          <p:cNvPr id="10" name="Picture 8" descr="Icône Demi-soleil Et Plein Soleil. Illustration De Symbole De Vecteur ...">
            <a:extLst>
              <a:ext uri="{FF2B5EF4-FFF2-40B4-BE49-F238E27FC236}">
                <a16:creationId xmlns:a16="http://schemas.microsoft.com/office/drawing/2014/main" id="{DF775385-0DC1-BCC0-A31D-AF92BEB17C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64840"/>
          <a:stretch/>
        </p:blipFill>
        <p:spPr bwMode="auto">
          <a:xfrm>
            <a:off x="6312222" y="4235569"/>
            <a:ext cx="2027864" cy="1441925"/>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5A65E606-2BEA-D53E-B5BE-070118BEBD55}"/>
              </a:ext>
            </a:extLst>
          </p:cNvPr>
          <p:cNvSpPr/>
          <p:nvPr/>
        </p:nvSpPr>
        <p:spPr>
          <a:xfrm>
            <a:off x="8144465" y="3429000"/>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1991300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69E8A1-654A-D31A-C69F-29CC0B02BD90}"/>
              </a:ext>
            </a:extLst>
          </p:cNvPr>
          <p:cNvSpPr>
            <a:spLocks noGrp="1"/>
          </p:cNvSpPr>
          <p:nvPr>
            <p:ph type="title"/>
          </p:nvPr>
        </p:nvSpPr>
        <p:spPr>
          <a:xfrm>
            <a:off x="4650852" y="1193896"/>
            <a:ext cx="4467269" cy="2060333"/>
          </a:xfrm>
        </p:spPr>
        <p:txBody>
          <a:bodyPr vert="horz" lIns="91440" tIns="45720" rIns="91440" bIns="45720" rtlCol="0" anchor="b">
            <a:normAutofit fontScale="90000"/>
          </a:bodyPr>
          <a:lstStyle/>
          <a:p>
            <a:r>
              <a:rPr lang="en-US" sz="5400" dirty="0"/>
              <a:t>PETUNIA SUPERTUNIA CHOCOLINA </a:t>
            </a:r>
          </a:p>
        </p:txBody>
      </p:sp>
      <p:pic>
        <p:nvPicPr>
          <p:cNvPr id="53250" name="Picture 2" descr="Petunia hybrida Chocolina">
            <a:extLst>
              <a:ext uri="{FF2B5EF4-FFF2-40B4-BE49-F238E27FC236}">
                <a16:creationId xmlns:a16="http://schemas.microsoft.com/office/drawing/2014/main" id="{EAA6A034-3264-9F7B-8BD6-F681818595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45279" y="802257"/>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cône Demi-soleil Et Plein Soleil. Illustration De Symbole De Vecteur ...">
            <a:extLst>
              <a:ext uri="{FF2B5EF4-FFF2-40B4-BE49-F238E27FC236}">
                <a16:creationId xmlns:a16="http://schemas.microsoft.com/office/drawing/2014/main" id="{C2924D58-E8CB-9199-A8A4-5C44C1498C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64840"/>
          <a:stretch/>
        </p:blipFill>
        <p:spPr bwMode="auto">
          <a:xfrm>
            <a:off x="1359754" y="5167223"/>
            <a:ext cx="2078587" cy="147799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92AFED1-8755-A402-23DB-26069C51FD5F}"/>
              </a:ext>
            </a:extLst>
          </p:cNvPr>
          <p:cNvSpPr txBox="1"/>
          <p:nvPr/>
        </p:nvSpPr>
        <p:spPr>
          <a:xfrm>
            <a:off x="4650845" y="3603771"/>
            <a:ext cx="4467276" cy="3483864"/>
          </a:xfrm>
          <a:prstGeom prst="rect">
            <a:avLst/>
          </a:prstGeom>
        </p:spPr>
        <p:txBody>
          <a:bodyPr vert="horz" lIns="91440" tIns="45720" rIns="91440" bIns="45720" rtlCol="0">
            <a:normAutofit/>
          </a:bodyPr>
          <a:lstStyle/>
          <a:p>
            <a:pPr algn="just">
              <a:lnSpc>
                <a:spcPct val="90000"/>
              </a:lnSpc>
              <a:spcAft>
                <a:spcPts val="600"/>
              </a:spcAft>
            </a:pPr>
            <a:r>
              <a:rPr lang="en-US" sz="2200" dirty="0" err="1"/>
              <a:t>Ces</a:t>
            </a:r>
            <a:r>
              <a:rPr lang="en-US" sz="2200" dirty="0"/>
              <a:t> </a:t>
            </a:r>
            <a:r>
              <a:rPr lang="en-US" sz="2200" dirty="0" err="1"/>
              <a:t>pétunias</a:t>
            </a:r>
            <a:r>
              <a:rPr lang="en-US" sz="2200" dirty="0"/>
              <a:t> </a:t>
            </a:r>
            <a:r>
              <a:rPr lang="en-US" sz="2200" dirty="0" err="1"/>
              <a:t>exceptionnels</a:t>
            </a:r>
            <a:r>
              <a:rPr lang="en-US" sz="2200" dirty="0"/>
              <a:t> </a:t>
            </a:r>
            <a:r>
              <a:rPr lang="en-US" sz="2200" dirty="0" err="1"/>
              <a:t>fleurissent</a:t>
            </a:r>
            <a:r>
              <a:rPr lang="en-US" sz="2200" dirty="0"/>
              <a:t> tout </a:t>
            </a:r>
            <a:r>
              <a:rPr lang="en-US" sz="2200" dirty="0" err="1"/>
              <a:t>l'été</a:t>
            </a:r>
            <a:r>
              <a:rPr lang="en-US" sz="2200" dirty="0"/>
              <a:t> et </a:t>
            </a:r>
            <a:r>
              <a:rPr lang="en-US" sz="2200" dirty="0" err="1"/>
              <a:t>sont</a:t>
            </a:r>
            <a:r>
              <a:rPr lang="en-US" sz="2200" dirty="0"/>
              <a:t> des plantes </a:t>
            </a:r>
            <a:r>
              <a:rPr lang="en-US" sz="2200" dirty="0" err="1"/>
              <a:t>nécessitant</a:t>
            </a:r>
            <a:r>
              <a:rPr lang="en-US" sz="2200" dirty="0"/>
              <a:t> peu </a:t>
            </a:r>
            <a:r>
              <a:rPr lang="en-US" sz="2200" dirty="0" err="1"/>
              <a:t>d'entretien</a:t>
            </a:r>
            <a:r>
              <a:rPr lang="en-US" sz="2200" dirty="0"/>
              <a:t>. Il </a:t>
            </a:r>
            <a:r>
              <a:rPr lang="en-US" sz="2200" dirty="0" err="1"/>
              <a:t>existe</a:t>
            </a:r>
            <a:r>
              <a:rPr lang="en-US" sz="2200" dirty="0"/>
              <a:t> de </a:t>
            </a:r>
            <a:r>
              <a:rPr lang="en-US" sz="2200" dirty="0" err="1"/>
              <a:t>nombreuses</a:t>
            </a:r>
            <a:r>
              <a:rPr lang="en-US" sz="2200" dirty="0"/>
              <a:t> couleurs. </a:t>
            </a:r>
            <a:r>
              <a:rPr lang="en-US" sz="2200" dirty="0" err="1"/>
              <a:t>Utilisez</a:t>
            </a:r>
            <a:r>
              <a:rPr lang="en-US" sz="2200" dirty="0"/>
              <a:t> les </a:t>
            </a:r>
            <a:r>
              <a:rPr lang="en-US" sz="2200" dirty="0" err="1"/>
              <a:t>Supertunias</a:t>
            </a:r>
            <a:r>
              <a:rPr lang="en-US" sz="2200" dirty="0"/>
              <a:t> dans des jardinières </a:t>
            </a:r>
            <a:r>
              <a:rPr lang="en-US" sz="2200" dirty="0" err="1"/>
              <a:t>mixtes</a:t>
            </a:r>
            <a:r>
              <a:rPr lang="en-US" sz="2200" dirty="0"/>
              <a:t> </a:t>
            </a:r>
            <a:r>
              <a:rPr lang="en-US" sz="2200" dirty="0" err="1"/>
              <a:t>ou</a:t>
            </a:r>
            <a:r>
              <a:rPr lang="en-US" sz="2200" dirty="0"/>
              <a:t> des pots </a:t>
            </a:r>
            <a:r>
              <a:rPr lang="en-US" sz="2200" dirty="0" err="1"/>
              <a:t>suspendus</a:t>
            </a:r>
            <a:r>
              <a:rPr lang="en-US" sz="2200" dirty="0"/>
              <a:t> !</a:t>
            </a:r>
          </a:p>
        </p:txBody>
      </p:sp>
      <p:sp>
        <p:nvSpPr>
          <p:cNvPr id="4" name="Explosion : 8 points 3">
            <a:extLst>
              <a:ext uri="{FF2B5EF4-FFF2-40B4-BE49-F238E27FC236}">
                <a16:creationId xmlns:a16="http://schemas.microsoft.com/office/drawing/2014/main" id="{8E88787B-4372-E6C7-7A6D-B81CBF0C6673}"/>
              </a:ext>
            </a:extLst>
          </p:cNvPr>
          <p:cNvSpPr/>
          <p:nvPr/>
        </p:nvSpPr>
        <p:spPr>
          <a:xfrm>
            <a:off x="3213930" y="4053352"/>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410836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69BF38-7138-14DF-6B8A-30746520B7E6}"/>
              </a:ext>
            </a:extLst>
          </p:cNvPr>
          <p:cNvSpPr>
            <a:spLocks noGrp="1"/>
          </p:cNvSpPr>
          <p:nvPr>
            <p:ph type="title"/>
          </p:nvPr>
        </p:nvSpPr>
        <p:spPr>
          <a:xfrm>
            <a:off x="4797501" y="329184"/>
            <a:ext cx="5191888" cy="2086212"/>
          </a:xfrm>
        </p:spPr>
        <p:txBody>
          <a:bodyPr vert="horz" lIns="91440" tIns="45720" rIns="91440" bIns="45720" rtlCol="0" anchor="b">
            <a:normAutofit fontScale="90000"/>
          </a:bodyPr>
          <a:lstStyle/>
          <a:p>
            <a:r>
              <a:rPr lang="en-US" sz="5400" dirty="0"/>
              <a:t>PETUNIA SUPERTUNIA VISTA PARADISE </a:t>
            </a:r>
          </a:p>
        </p:txBody>
      </p:sp>
      <p:pic>
        <p:nvPicPr>
          <p:cNvPr id="54274" name="Picture 2">
            <a:extLst>
              <a:ext uri="{FF2B5EF4-FFF2-40B4-BE49-F238E27FC236}">
                <a16:creationId xmlns:a16="http://schemas.microsoft.com/office/drawing/2014/main" id="{ED879CCC-315E-16D7-4B4E-6F03760E5A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9259" y="752856"/>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cône Demi-soleil Et Plein Soleil. Illustration De Symbole De Vecteur ...">
            <a:extLst>
              <a:ext uri="{FF2B5EF4-FFF2-40B4-BE49-F238E27FC236}">
                <a16:creationId xmlns:a16="http://schemas.microsoft.com/office/drawing/2014/main" id="{A25BE61E-FB09-5A78-0B70-B4BB6A174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64840"/>
          <a:stretch/>
        </p:blipFill>
        <p:spPr bwMode="auto">
          <a:xfrm>
            <a:off x="1307996" y="4931946"/>
            <a:ext cx="2142571" cy="152348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5105564F-4A14-38E2-9FD8-B05BBB35B3DF}"/>
              </a:ext>
            </a:extLst>
          </p:cNvPr>
          <p:cNvSpPr txBox="1"/>
          <p:nvPr/>
        </p:nvSpPr>
        <p:spPr>
          <a:xfrm>
            <a:off x="4797494" y="2706624"/>
            <a:ext cx="4484529" cy="3483864"/>
          </a:xfrm>
          <a:prstGeom prst="rect">
            <a:avLst/>
          </a:prstGeom>
        </p:spPr>
        <p:txBody>
          <a:bodyPr vert="horz" lIns="91440" tIns="45720" rIns="91440" bIns="45720" rtlCol="0">
            <a:normAutofit lnSpcReduction="10000"/>
          </a:bodyPr>
          <a:lstStyle/>
          <a:p>
            <a:pPr algn="just">
              <a:lnSpc>
                <a:spcPct val="90000"/>
              </a:lnSpc>
              <a:spcAft>
                <a:spcPts val="600"/>
              </a:spcAft>
            </a:pPr>
            <a:r>
              <a:rPr lang="en-US" sz="2200" dirty="0"/>
              <a:t>Les </a:t>
            </a:r>
            <a:r>
              <a:rPr lang="en-US" sz="2200" dirty="0" err="1"/>
              <a:t>pétunias</a:t>
            </a:r>
            <a:r>
              <a:rPr lang="en-US" sz="2200" dirty="0"/>
              <a:t> Supertunia Vista </a:t>
            </a:r>
            <a:r>
              <a:rPr lang="en-US" sz="2200" dirty="0" err="1"/>
              <a:t>sont</a:t>
            </a:r>
            <a:r>
              <a:rPr lang="en-US" sz="2200" dirty="0"/>
              <a:t> très vigoureux. À la fin de la </a:t>
            </a:r>
            <a:r>
              <a:rPr lang="en-US" sz="2200" dirty="0" err="1"/>
              <a:t>saison</a:t>
            </a:r>
            <a:r>
              <a:rPr lang="en-US" sz="2200" dirty="0"/>
              <a:t>, </a:t>
            </a:r>
            <a:r>
              <a:rPr lang="en-US" sz="2200" dirty="0" err="1"/>
              <a:t>ils</a:t>
            </a:r>
            <a:r>
              <a:rPr lang="en-US" sz="2200" dirty="0"/>
              <a:t> </a:t>
            </a:r>
            <a:r>
              <a:rPr lang="en-US" sz="2200" dirty="0" err="1"/>
              <a:t>peuvent</a:t>
            </a:r>
            <a:r>
              <a:rPr lang="en-US" sz="2200" dirty="0"/>
              <a:t> </a:t>
            </a:r>
            <a:r>
              <a:rPr lang="en-US" sz="2200" dirty="0" err="1"/>
              <a:t>facilement</a:t>
            </a:r>
            <a:r>
              <a:rPr lang="en-US" sz="2200" dirty="0"/>
              <a:t> </a:t>
            </a:r>
            <a:r>
              <a:rPr lang="en-US" sz="2200" dirty="0" err="1"/>
              <a:t>atteindre</a:t>
            </a:r>
            <a:r>
              <a:rPr lang="en-US" sz="2200" dirty="0"/>
              <a:t> </a:t>
            </a:r>
            <a:r>
              <a:rPr lang="en-US" sz="2200" dirty="0" err="1"/>
              <a:t>jusqu'à</a:t>
            </a:r>
            <a:r>
              <a:rPr lang="en-US" sz="2200" dirty="0"/>
              <a:t> un </a:t>
            </a:r>
            <a:r>
              <a:rPr lang="en-US" sz="2200" dirty="0" err="1"/>
              <a:t>mètre</a:t>
            </a:r>
            <a:r>
              <a:rPr lang="en-US" sz="2200" dirty="0"/>
              <a:t> au-dessus des bords des pots </a:t>
            </a:r>
            <a:r>
              <a:rPr lang="en-US" sz="2200" dirty="0" err="1"/>
              <a:t>suspendus</a:t>
            </a:r>
            <a:r>
              <a:rPr lang="en-US" sz="2200" dirty="0"/>
              <a:t> et des </a:t>
            </a:r>
            <a:r>
              <a:rPr lang="en-US" sz="2200" dirty="0" err="1"/>
              <a:t>conteneurs</a:t>
            </a:r>
            <a:r>
              <a:rPr lang="en-US" sz="2200" dirty="0"/>
              <a:t>. </a:t>
            </a:r>
            <a:r>
              <a:rPr lang="en-US" sz="2200" dirty="0" err="1"/>
              <a:t>Ils</a:t>
            </a:r>
            <a:r>
              <a:rPr lang="en-US" sz="2200" dirty="0"/>
              <a:t> </a:t>
            </a:r>
            <a:r>
              <a:rPr lang="en-US" sz="2200" dirty="0" err="1"/>
              <a:t>peuvent</a:t>
            </a:r>
            <a:r>
              <a:rPr lang="en-US" sz="2200" dirty="0"/>
              <a:t> </a:t>
            </a:r>
            <a:r>
              <a:rPr lang="en-US" sz="2200" dirty="0" err="1"/>
              <a:t>également</a:t>
            </a:r>
            <a:r>
              <a:rPr lang="en-US" sz="2200" dirty="0"/>
              <a:t> </a:t>
            </a:r>
            <a:r>
              <a:rPr lang="en-US" sz="2200" dirty="0" err="1"/>
              <a:t>être</a:t>
            </a:r>
            <a:r>
              <a:rPr lang="en-US" sz="2200" dirty="0"/>
              <a:t> </a:t>
            </a:r>
            <a:r>
              <a:rPr lang="en-US" sz="2200" dirty="0" err="1"/>
              <a:t>utilisés</a:t>
            </a:r>
            <a:r>
              <a:rPr lang="en-US" sz="2200" dirty="0"/>
              <a:t> </a:t>
            </a:r>
            <a:r>
              <a:rPr lang="en-US" sz="2200" dirty="0" err="1"/>
              <a:t>en</a:t>
            </a:r>
            <a:r>
              <a:rPr lang="en-US" sz="2200" dirty="0"/>
              <a:t> </a:t>
            </a:r>
            <a:r>
              <a:rPr lang="en-US" sz="2200" dirty="0" err="1"/>
              <a:t>pleine</a:t>
            </a:r>
            <a:r>
              <a:rPr lang="en-US" sz="2200" dirty="0"/>
              <a:t> terre et </a:t>
            </a:r>
            <a:r>
              <a:rPr lang="en-US" sz="2200" dirty="0" err="1"/>
              <a:t>sont</a:t>
            </a:r>
            <a:r>
              <a:rPr lang="en-US" sz="2200" dirty="0"/>
              <a:t> parfaits dans de grands pots. Des fleurs de taille </a:t>
            </a:r>
            <a:r>
              <a:rPr lang="en-US" sz="2200" dirty="0" err="1"/>
              <a:t>moyenne</a:t>
            </a:r>
            <a:r>
              <a:rPr lang="en-US" sz="2200" dirty="0"/>
              <a:t> qui </a:t>
            </a:r>
            <a:r>
              <a:rPr lang="en-US" sz="2200" dirty="0" err="1"/>
              <a:t>sont</a:t>
            </a:r>
            <a:r>
              <a:rPr lang="en-US" sz="2200" dirty="0"/>
              <a:t> </a:t>
            </a:r>
            <a:r>
              <a:rPr lang="en-US" sz="2200" dirty="0" err="1"/>
              <a:t>extrêmement</a:t>
            </a:r>
            <a:r>
              <a:rPr lang="en-US" sz="2200" dirty="0"/>
              <a:t> </a:t>
            </a:r>
            <a:r>
              <a:rPr lang="en-US" sz="2200" dirty="0" err="1"/>
              <a:t>tolérantes</a:t>
            </a:r>
            <a:r>
              <a:rPr lang="en-US" sz="2200" dirty="0"/>
              <a:t> à la </a:t>
            </a:r>
            <a:r>
              <a:rPr lang="en-US" sz="2200" dirty="0" err="1"/>
              <a:t>chaleur</a:t>
            </a:r>
            <a:r>
              <a:rPr lang="en-US" sz="2200" dirty="0"/>
              <a:t> et aux </a:t>
            </a:r>
            <a:r>
              <a:rPr lang="en-US" sz="2200" dirty="0" err="1"/>
              <a:t>intempéries</a:t>
            </a:r>
            <a:r>
              <a:rPr lang="en-US" sz="2200" dirty="0"/>
              <a:t>.</a:t>
            </a:r>
          </a:p>
          <a:p>
            <a:pPr indent="-228600">
              <a:lnSpc>
                <a:spcPct val="90000"/>
              </a:lnSpc>
              <a:spcAft>
                <a:spcPts val="600"/>
              </a:spcAft>
              <a:buFont typeface="Arial" panose="020B0604020202020204" pitchFamily="34" charset="0"/>
              <a:buChar char="•"/>
            </a:pPr>
            <a:endParaRPr lang="en-US" sz="2200" dirty="0"/>
          </a:p>
        </p:txBody>
      </p:sp>
      <p:sp>
        <p:nvSpPr>
          <p:cNvPr id="4" name="Explosion : 8 points 3">
            <a:extLst>
              <a:ext uri="{FF2B5EF4-FFF2-40B4-BE49-F238E27FC236}">
                <a16:creationId xmlns:a16="http://schemas.microsoft.com/office/drawing/2014/main" id="{547CF042-F87E-7516-61D5-1CB741C42EE1}"/>
              </a:ext>
            </a:extLst>
          </p:cNvPr>
          <p:cNvSpPr/>
          <p:nvPr/>
        </p:nvSpPr>
        <p:spPr>
          <a:xfrm>
            <a:off x="173658" y="249215"/>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02299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FEB01-D503-8598-5451-7D1568EF47B2}"/>
              </a:ext>
            </a:extLst>
          </p:cNvPr>
          <p:cNvSpPr>
            <a:spLocks noGrp="1"/>
          </p:cNvSpPr>
          <p:nvPr>
            <p:ph type="title"/>
          </p:nvPr>
        </p:nvSpPr>
        <p:spPr>
          <a:xfrm>
            <a:off x="4797501" y="329183"/>
            <a:ext cx="4450016" cy="1896431"/>
          </a:xfrm>
        </p:spPr>
        <p:txBody>
          <a:bodyPr vert="horz" lIns="91440" tIns="45720" rIns="91440" bIns="45720" rtlCol="0" anchor="b">
            <a:normAutofit/>
          </a:bodyPr>
          <a:lstStyle/>
          <a:p>
            <a:r>
              <a:rPr lang="en-US" sz="5400" dirty="0"/>
              <a:t>PETUNIA RAY BLACK </a:t>
            </a:r>
          </a:p>
        </p:txBody>
      </p:sp>
      <p:pic>
        <p:nvPicPr>
          <p:cNvPr id="80898" name="Picture 2" descr="Petunia hybrida Black">
            <a:extLst>
              <a:ext uri="{FF2B5EF4-FFF2-40B4-BE49-F238E27FC236}">
                <a16:creationId xmlns:a16="http://schemas.microsoft.com/office/drawing/2014/main" id="{4181BA2E-C26D-604F-F72B-36763640A7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3380" y="0"/>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cône Demi-soleil Et Plein Soleil. Illustration De Symbole De Vecteur ...">
            <a:extLst>
              <a:ext uri="{FF2B5EF4-FFF2-40B4-BE49-F238E27FC236}">
                <a16:creationId xmlns:a16="http://schemas.microsoft.com/office/drawing/2014/main" id="{758CC880-CF26-04D5-AEAF-53230C9EBF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3876"/>
          <a:stretch/>
        </p:blipFill>
        <p:spPr bwMode="auto">
          <a:xfrm>
            <a:off x="801662" y="4149598"/>
            <a:ext cx="3032684" cy="209880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2300DBF6-4CB2-9372-AB2A-EFC8EB547288}"/>
              </a:ext>
            </a:extLst>
          </p:cNvPr>
          <p:cNvSpPr txBox="1"/>
          <p:nvPr/>
        </p:nvSpPr>
        <p:spPr>
          <a:xfrm>
            <a:off x="5403513" y="2697998"/>
            <a:ext cx="4320627" cy="3483864"/>
          </a:xfrm>
          <a:prstGeom prst="rect">
            <a:avLst/>
          </a:prstGeom>
        </p:spPr>
        <p:txBody>
          <a:bodyPr vert="horz" lIns="91440" tIns="45720" rIns="91440" bIns="45720" rtlCol="0">
            <a:normAutofit/>
          </a:bodyPr>
          <a:lstStyle/>
          <a:p>
            <a:pPr algn="just">
              <a:lnSpc>
                <a:spcPct val="90000"/>
              </a:lnSpc>
              <a:spcAft>
                <a:spcPts val="600"/>
              </a:spcAft>
            </a:pPr>
            <a:r>
              <a:rPr lang="en-US" sz="2200" b="0" i="0" dirty="0">
                <a:effectLst/>
              </a:rPr>
              <a:t>La </a:t>
            </a:r>
            <a:r>
              <a:rPr lang="en-US" sz="2200" b="0" i="0" dirty="0" err="1">
                <a:effectLst/>
              </a:rPr>
              <a:t>série</a:t>
            </a:r>
            <a:r>
              <a:rPr lang="en-US" sz="2200" b="0" i="0" dirty="0">
                <a:effectLst/>
              </a:rPr>
              <a:t> Petunia Ray </a:t>
            </a:r>
            <a:r>
              <a:rPr lang="en-US" sz="2200" b="0" i="0" dirty="0" err="1">
                <a:effectLst/>
              </a:rPr>
              <a:t>présente</a:t>
            </a:r>
            <a:r>
              <a:rPr lang="en-US" sz="2200" b="0" i="0" dirty="0">
                <a:effectLst/>
              </a:rPr>
              <a:t> de </a:t>
            </a:r>
            <a:r>
              <a:rPr lang="en-US" sz="2200" b="0" i="0" dirty="0" err="1">
                <a:effectLst/>
              </a:rPr>
              <a:t>grandes</a:t>
            </a:r>
            <a:r>
              <a:rPr lang="en-US" sz="2200" b="0" i="0" dirty="0">
                <a:effectLst/>
              </a:rPr>
              <a:t> fleurs </a:t>
            </a:r>
            <a:r>
              <a:rPr lang="en-US" sz="2200" b="0" i="0" dirty="0" err="1">
                <a:effectLst/>
              </a:rPr>
              <a:t>combinées</a:t>
            </a:r>
            <a:r>
              <a:rPr lang="en-US" sz="2200" b="0" i="0" dirty="0">
                <a:effectLst/>
              </a:rPr>
              <a:t> à un port semi-</a:t>
            </a:r>
            <a:r>
              <a:rPr lang="en-US" sz="2200" b="0" i="0" dirty="0" err="1">
                <a:effectLst/>
              </a:rPr>
              <a:t>retombant</a:t>
            </a:r>
            <a:r>
              <a:rPr lang="en-US" sz="2200" b="0" i="0" dirty="0">
                <a:effectLst/>
              </a:rPr>
              <a:t>. </a:t>
            </a:r>
            <a:r>
              <a:rPr lang="en-US" sz="2200" b="0" i="0" dirty="0" err="1">
                <a:effectLst/>
              </a:rPr>
              <a:t>Idéale</a:t>
            </a:r>
            <a:r>
              <a:rPr lang="en-US" sz="2200" b="0" i="0" dirty="0">
                <a:effectLst/>
              </a:rPr>
              <a:t> pour les pots </a:t>
            </a:r>
            <a:r>
              <a:rPr lang="en-US" sz="2200" b="0" i="0" dirty="0" err="1">
                <a:effectLst/>
              </a:rPr>
              <a:t>suspendus</a:t>
            </a:r>
            <a:r>
              <a:rPr lang="en-US" sz="2200" b="0" i="0" dirty="0">
                <a:effectLst/>
              </a:rPr>
              <a:t>, les jardinières et les pots de patio.</a:t>
            </a:r>
            <a:endParaRPr lang="en-US" sz="2200" dirty="0"/>
          </a:p>
        </p:txBody>
      </p:sp>
      <p:sp>
        <p:nvSpPr>
          <p:cNvPr id="3" name="Explosion : 8 points 2">
            <a:extLst>
              <a:ext uri="{FF2B5EF4-FFF2-40B4-BE49-F238E27FC236}">
                <a16:creationId xmlns:a16="http://schemas.microsoft.com/office/drawing/2014/main" id="{E3B37A05-F21A-096D-27B6-B3DCBC37404E}"/>
              </a:ext>
            </a:extLst>
          </p:cNvPr>
          <p:cNvSpPr/>
          <p:nvPr/>
        </p:nvSpPr>
        <p:spPr>
          <a:xfrm>
            <a:off x="3405299" y="3460630"/>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3276899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BB7DEA-80E7-E036-5364-138FD6E21A25}"/>
              </a:ext>
            </a:extLst>
          </p:cNvPr>
          <p:cNvSpPr>
            <a:spLocks noGrp="1"/>
          </p:cNvSpPr>
          <p:nvPr>
            <p:ph type="title"/>
          </p:nvPr>
        </p:nvSpPr>
        <p:spPr/>
        <p:txBody>
          <a:bodyPr/>
          <a:lstStyle/>
          <a:p>
            <a:r>
              <a:rPr lang="fr-BE" dirty="0"/>
              <a:t>Lobelia </a:t>
            </a:r>
            <a:r>
              <a:rPr lang="fr-BE" dirty="0" err="1"/>
              <a:t>speciosa</a:t>
            </a:r>
            <a:r>
              <a:rPr lang="fr-BE" dirty="0"/>
              <a:t> </a:t>
            </a:r>
            <a:r>
              <a:rPr lang="fr-BE" dirty="0" err="1"/>
              <a:t>Starship</a:t>
            </a:r>
            <a:r>
              <a:rPr lang="fr-BE" dirty="0"/>
              <a:t> </a:t>
            </a:r>
            <a:r>
              <a:rPr lang="fr-BE" dirty="0" err="1"/>
              <a:t>Scarlet</a:t>
            </a:r>
            <a:r>
              <a:rPr lang="fr-BE" dirty="0"/>
              <a:t> </a:t>
            </a:r>
          </a:p>
        </p:txBody>
      </p:sp>
      <p:pic>
        <p:nvPicPr>
          <p:cNvPr id="39938" name="Picture 2" descr="Lobelia perennial speciosa Starship Scarlet">
            <a:extLst>
              <a:ext uri="{FF2B5EF4-FFF2-40B4-BE49-F238E27FC236}">
                <a16:creationId xmlns:a16="http://schemas.microsoft.com/office/drawing/2014/main" id="{6149939A-E86A-D485-CCFA-69AB7DD3D6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3667" y="1690687"/>
            <a:ext cx="4229819" cy="422981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44366161-B9DD-932D-BB4C-5AFF4B1894A8}"/>
              </a:ext>
            </a:extLst>
          </p:cNvPr>
          <p:cNvSpPr txBox="1"/>
          <p:nvPr/>
        </p:nvSpPr>
        <p:spPr>
          <a:xfrm>
            <a:off x="5438953" y="1828171"/>
            <a:ext cx="3835049" cy="2081356"/>
          </a:xfrm>
          <a:prstGeom prst="rect">
            <a:avLst/>
          </a:prstGeom>
          <a:noFill/>
        </p:spPr>
        <p:txBody>
          <a:bodyPr wrap="square">
            <a:spAutoFit/>
          </a:bodyPr>
          <a:lstStyle/>
          <a:p>
            <a:pPr algn="just"/>
            <a:r>
              <a:rPr lang="fr-FR" b="0" i="0" dirty="0">
                <a:solidFill>
                  <a:srgbClr val="6B7280"/>
                </a:solidFill>
                <a:effectLst/>
                <a:latin typeface="ui-sans-serif"/>
              </a:rPr>
              <a:t>Annuelle. Variétés compactes: surtout pour la rocaille et les pots mixtes. Variétés retombantes: surtout pour suspensions et jardinières. Le meilleur résultat avec semis direct de 2 (multi-)pilules par pot. Germe à la lumière, ne pas couvrir les graines.</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250C5BAF-55F8-DEB3-F6B3-5E3263DD27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5" t="768" r="70934" b="-768"/>
          <a:stretch/>
        </p:blipFill>
        <p:spPr bwMode="auto">
          <a:xfrm>
            <a:off x="5668132" y="4763698"/>
            <a:ext cx="1405530"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BE9F2E6B-1546-9ABA-41C9-B407932A3804}"/>
              </a:ext>
            </a:extLst>
          </p:cNvPr>
          <p:cNvSpPr/>
          <p:nvPr/>
        </p:nvSpPr>
        <p:spPr>
          <a:xfrm>
            <a:off x="328933" y="1387902"/>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054294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F5A24-E757-75E1-41CE-221BB7BD323E}"/>
              </a:ext>
            </a:extLst>
          </p:cNvPr>
          <p:cNvSpPr>
            <a:spLocks noGrp="1"/>
          </p:cNvSpPr>
          <p:nvPr>
            <p:ph type="title"/>
          </p:nvPr>
        </p:nvSpPr>
        <p:spPr>
          <a:xfrm>
            <a:off x="4797501" y="329184"/>
            <a:ext cx="6755626" cy="1783080"/>
          </a:xfrm>
        </p:spPr>
        <p:txBody>
          <a:bodyPr vert="horz" lIns="91440" tIns="45720" rIns="91440" bIns="45720" rtlCol="0" anchor="b">
            <a:normAutofit/>
          </a:bodyPr>
          <a:lstStyle/>
          <a:p>
            <a:r>
              <a:rPr lang="en-US" sz="5400"/>
              <a:t>LOBELIA HOT WATHER BLUE </a:t>
            </a:r>
          </a:p>
        </p:txBody>
      </p:sp>
      <p:pic>
        <p:nvPicPr>
          <p:cNvPr id="31746" name="Picture 2" descr="Lobelia erinus Water Blue">
            <a:extLst>
              <a:ext uri="{FF2B5EF4-FFF2-40B4-BE49-F238E27FC236}">
                <a16:creationId xmlns:a16="http://schemas.microsoft.com/office/drawing/2014/main" id="{B8EC8F95-3E34-E4DB-3BF1-379E5F4D5F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5742" y="983412"/>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cône Demi-soleil Et Plein Soleil. Illustration De Symbole De Vecteur ...">
            <a:extLst>
              <a:ext uri="{FF2B5EF4-FFF2-40B4-BE49-F238E27FC236}">
                <a16:creationId xmlns:a16="http://schemas.microsoft.com/office/drawing/2014/main" id="{253FEDBD-75DB-D9C0-D1EB-9776A6406A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64840"/>
          <a:stretch/>
        </p:blipFill>
        <p:spPr bwMode="auto">
          <a:xfrm>
            <a:off x="5396916" y="4759198"/>
            <a:ext cx="2951669" cy="209880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F9CE4DB5-861F-179A-A881-153D3D25F3A7}"/>
              </a:ext>
            </a:extLst>
          </p:cNvPr>
          <p:cNvSpPr txBox="1"/>
          <p:nvPr/>
        </p:nvSpPr>
        <p:spPr>
          <a:xfrm>
            <a:off x="4797501" y="2490964"/>
            <a:ext cx="4536287" cy="3483864"/>
          </a:xfrm>
          <a:prstGeom prst="rect">
            <a:avLst/>
          </a:prstGeom>
        </p:spPr>
        <p:txBody>
          <a:bodyPr vert="horz" lIns="91440" tIns="45720" rIns="91440" bIns="45720" rtlCol="0">
            <a:normAutofit/>
          </a:bodyPr>
          <a:lstStyle/>
          <a:p>
            <a:pPr algn="just">
              <a:lnSpc>
                <a:spcPct val="90000"/>
              </a:lnSpc>
              <a:spcAft>
                <a:spcPts val="600"/>
              </a:spcAft>
            </a:pPr>
            <a:r>
              <a:rPr lang="en-US" sz="2200" dirty="0"/>
              <a:t>La </a:t>
            </a:r>
            <a:r>
              <a:rPr lang="en-US" sz="2200" dirty="0" err="1"/>
              <a:t>série</a:t>
            </a:r>
            <a:r>
              <a:rPr lang="en-US" sz="2200" dirty="0"/>
              <a:t> Hot se compose de Lobelias de </a:t>
            </a:r>
            <a:r>
              <a:rPr lang="en-US" sz="2200" dirty="0" err="1"/>
              <a:t>qualité</a:t>
            </a:r>
            <a:r>
              <a:rPr lang="en-US" sz="2200" dirty="0"/>
              <a:t> avec des performances </a:t>
            </a:r>
            <a:r>
              <a:rPr lang="en-US" sz="2200" dirty="0" err="1"/>
              <a:t>supérieures</a:t>
            </a:r>
            <a:r>
              <a:rPr lang="en-US" sz="2200" dirty="0"/>
              <a:t> dans le </a:t>
            </a:r>
            <a:r>
              <a:rPr lang="en-US" sz="2200" dirty="0" err="1"/>
              <a:t>jardin</a:t>
            </a:r>
            <a:r>
              <a:rPr lang="en-US" sz="2200" dirty="0"/>
              <a:t>. </a:t>
            </a:r>
            <a:r>
              <a:rPr lang="en-US" sz="2200" dirty="0" err="1"/>
              <a:t>Idéales</a:t>
            </a:r>
            <a:r>
              <a:rPr lang="en-US" sz="2200" dirty="0"/>
              <a:t> pour les paniers </a:t>
            </a:r>
            <a:r>
              <a:rPr lang="en-US" sz="2200" dirty="0" err="1"/>
              <a:t>suspendus</a:t>
            </a:r>
            <a:r>
              <a:rPr lang="en-US" sz="2200" dirty="0"/>
              <a:t> et les </a:t>
            </a:r>
            <a:r>
              <a:rPr lang="en-US" sz="2200" dirty="0" err="1"/>
              <a:t>conteneurs</a:t>
            </a:r>
            <a:r>
              <a:rPr lang="en-US" sz="2200" dirty="0"/>
              <a:t> </a:t>
            </a:r>
            <a:r>
              <a:rPr lang="en-US" sz="2200" dirty="0" err="1"/>
              <a:t>mixtes</a:t>
            </a:r>
            <a:r>
              <a:rPr lang="en-US" sz="2200" dirty="0"/>
              <a:t>. Très </a:t>
            </a:r>
            <a:r>
              <a:rPr lang="en-US" sz="2200" dirty="0" err="1"/>
              <a:t>tolérantes</a:t>
            </a:r>
            <a:r>
              <a:rPr lang="en-US" sz="2200" dirty="0"/>
              <a:t> à la </a:t>
            </a:r>
            <a:r>
              <a:rPr lang="en-US" sz="2200" dirty="0" err="1"/>
              <a:t>chaleur</a:t>
            </a:r>
            <a:r>
              <a:rPr lang="en-US" sz="2200" dirty="0"/>
              <a:t> !</a:t>
            </a:r>
          </a:p>
        </p:txBody>
      </p:sp>
      <p:sp>
        <p:nvSpPr>
          <p:cNvPr id="4" name="Explosion : 8 points 3">
            <a:extLst>
              <a:ext uri="{FF2B5EF4-FFF2-40B4-BE49-F238E27FC236}">
                <a16:creationId xmlns:a16="http://schemas.microsoft.com/office/drawing/2014/main" id="{C5EF6978-A7B9-A6C3-86F7-6BB04FA24C6A}"/>
              </a:ext>
            </a:extLst>
          </p:cNvPr>
          <p:cNvSpPr/>
          <p:nvPr/>
        </p:nvSpPr>
        <p:spPr>
          <a:xfrm>
            <a:off x="3167023" y="4244772"/>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3374924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F09C08-A774-2A6A-2A26-49885AED1C28}"/>
              </a:ext>
            </a:extLst>
          </p:cNvPr>
          <p:cNvSpPr>
            <a:spLocks noGrp="1"/>
          </p:cNvSpPr>
          <p:nvPr>
            <p:ph type="title"/>
          </p:nvPr>
        </p:nvSpPr>
        <p:spPr/>
        <p:txBody>
          <a:bodyPr/>
          <a:lstStyle/>
          <a:p>
            <a:r>
              <a:rPr lang="fr-BE" dirty="0" err="1"/>
              <a:t>Thunbergia</a:t>
            </a:r>
            <a:r>
              <a:rPr lang="fr-BE" dirty="0"/>
              <a:t> </a:t>
            </a:r>
            <a:r>
              <a:rPr lang="fr-BE" dirty="0" err="1"/>
              <a:t>alata</a:t>
            </a:r>
            <a:r>
              <a:rPr lang="fr-BE" dirty="0"/>
              <a:t> Sunny </a:t>
            </a:r>
            <a:r>
              <a:rPr lang="fr-BE" dirty="0" err="1"/>
              <a:t>Susy</a:t>
            </a:r>
            <a:r>
              <a:rPr lang="fr-BE" dirty="0"/>
              <a:t> Red Orange </a:t>
            </a:r>
          </a:p>
        </p:txBody>
      </p:sp>
      <p:pic>
        <p:nvPicPr>
          <p:cNvPr id="11266" name="Picture 2" descr="Thunbergia alata Red Orange ®">
            <a:extLst>
              <a:ext uri="{FF2B5EF4-FFF2-40B4-BE49-F238E27FC236}">
                <a16:creationId xmlns:a16="http://schemas.microsoft.com/office/drawing/2014/main" id="{5EEBD878-BF84-BFB1-1CAB-AC8FB011B4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63178" y="1672027"/>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CCFC105-D3FE-B08E-BC1F-50C54A62D45B}"/>
              </a:ext>
            </a:extLst>
          </p:cNvPr>
          <p:cNvSpPr txBox="1"/>
          <p:nvPr/>
        </p:nvSpPr>
        <p:spPr>
          <a:xfrm>
            <a:off x="1289274" y="3028197"/>
            <a:ext cx="3853851" cy="923330"/>
          </a:xfrm>
          <a:prstGeom prst="rect">
            <a:avLst/>
          </a:prstGeom>
          <a:noFill/>
        </p:spPr>
        <p:txBody>
          <a:bodyPr wrap="square">
            <a:spAutoFit/>
          </a:bodyPr>
          <a:lstStyle/>
          <a:p>
            <a:pPr algn="just"/>
            <a:r>
              <a:rPr lang="fr-FR" b="0" i="0" dirty="0">
                <a:solidFill>
                  <a:srgbClr val="6B7280"/>
                </a:solidFill>
                <a:effectLst/>
                <a:latin typeface="ui-sans-serif"/>
              </a:rPr>
              <a:t>La </a:t>
            </a:r>
            <a:r>
              <a:rPr lang="fr-FR" b="0" i="0" dirty="0" err="1">
                <a:solidFill>
                  <a:srgbClr val="6B7280"/>
                </a:solidFill>
                <a:effectLst/>
                <a:latin typeface="ui-sans-serif"/>
              </a:rPr>
              <a:t>Thunbergia</a:t>
            </a:r>
            <a:r>
              <a:rPr lang="fr-FR" b="0" i="0" dirty="0">
                <a:solidFill>
                  <a:srgbClr val="6B7280"/>
                </a:solidFill>
                <a:effectLst/>
                <a:latin typeface="ui-sans-serif"/>
              </a:rPr>
              <a:t> Sunny </a:t>
            </a:r>
            <a:r>
              <a:rPr lang="fr-FR" b="0" i="0" dirty="0" err="1">
                <a:solidFill>
                  <a:srgbClr val="6B7280"/>
                </a:solidFill>
                <a:effectLst/>
                <a:latin typeface="ui-sans-serif"/>
              </a:rPr>
              <a:t>Susy</a:t>
            </a:r>
            <a:r>
              <a:rPr lang="fr-FR" b="0" i="0" dirty="0">
                <a:solidFill>
                  <a:srgbClr val="6B7280"/>
                </a:solidFill>
                <a:effectLst/>
                <a:latin typeface="ui-sans-serif"/>
              </a:rPr>
              <a:t> se caractérise par une culture saine et une floraison précoce abondante.</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37B4E2B9-F22A-7B60-5B47-002CCB59E7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991707" y="4549383"/>
            <a:ext cx="3761448" cy="140365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8AB9886C-8438-44FA-4344-0ADDC249FF4C}"/>
              </a:ext>
            </a:extLst>
          </p:cNvPr>
          <p:cNvSpPr/>
          <p:nvPr/>
        </p:nvSpPr>
        <p:spPr>
          <a:xfrm>
            <a:off x="4484694" y="1583153"/>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28111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F09E32-CFA5-53BA-287A-04D501E9CC22}"/>
              </a:ext>
            </a:extLst>
          </p:cNvPr>
          <p:cNvSpPr>
            <a:spLocks noGrp="1"/>
          </p:cNvSpPr>
          <p:nvPr>
            <p:ph type="title"/>
          </p:nvPr>
        </p:nvSpPr>
        <p:spPr/>
        <p:txBody>
          <a:bodyPr/>
          <a:lstStyle/>
          <a:p>
            <a:r>
              <a:rPr lang="fr-BE" dirty="0" err="1"/>
              <a:t>Osteospermum</a:t>
            </a:r>
            <a:r>
              <a:rPr lang="fr-BE" dirty="0"/>
              <a:t> </a:t>
            </a:r>
            <a:r>
              <a:rPr lang="fr-BE" dirty="0" err="1"/>
              <a:t>Ecklonis</a:t>
            </a:r>
            <a:r>
              <a:rPr lang="fr-BE" dirty="0"/>
              <a:t> </a:t>
            </a:r>
            <a:r>
              <a:rPr lang="fr-BE" dirty="0" err="1"/>
              <a:t>Senorita</a:t>
            </a:r>
            <a:r>
              <a:rPr lang="fr-BE" dirty="0"/>
              <a:t> Davina </a:t>
            </a:r>
          </a:p>
        </p:txBody>
      </p:sp>
      <p:pic>
        <p:nvPicPr>
          <p:cNvPr id="16386" name="Picture 2" descr="Osteospermum hybrida Señorita Davina ®">
            <a:extLst>
              <a:ext uri="{FF2B5EF4-FFF2-40B4-BE49-F238E27FC236}">
                <a16:creationId xmlns:a16="http://schemas.microsoft.com/office/drawing/2014/main" id="{7051F5A7-F1CC-DFCA-5C4E-7073D599E5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9108" y="1989527"/>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C191C7E-3227-DA2F-8B9D-8A3042E09383}"/>
              </a:ext>
            </a:extLst>
          </p:cNvPr>
          <p:cNvSpPr txBox="1"/>
          <p:nvPr/>
        </p:nvSpPr>
        <p:spPr>
          <a:xfrm>
            <a:off x="5321559" y="1930399"/>
            <a:ext cx="3945511" cy="2308324"/>
          </a:xfrm>
          <a:prstGeom prst="rect">
            <a:avLst/>
          </a:prstGeom>
          <a:noFill/>
        </p:spPr>
        <p:txBody>
          <a:bodyPr wrap="square">
            <a:spAutoFit/>
          </a:bodyPr>
          <a:lstStyle/>
          <a:p>
            <a:r>
              <a:rPr lang="fr-FR" b="0" i="0" dirty="0">
                <a:solidFill>
                  <a:srgbClr val="6B7280"/>
                </a:solidFill>
                <a:effectLst/>
                <a:latin typeface="ui-sans-serif"/>
              </a:rPr>
              <a:t>Señoritas ® est une nouvelle série de marguerites du Cap, connues pour leurs excellentes caractéristiques de croissance et de floraison. Ce sont des fleurs d'été colorées avec des têtes de fleurs aux couleurs vives. Elles enchantent votre jardin, votre balcon et votre terrasse.</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4457A1B5-EF5B-E002-7F10-B75F5065AF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904"/>
          <a:stretch/>
        </p:blipFill>
        <p:spPr bwMode="auto">
          <a:xfrm>
            <a:off x="6717790" y="4539348"/>
            <a:ext cx="1802058" cy="140365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592EDCAE-8DE5-FE83-48A4-AA1009034D1D}"/>
              </a:ext>
            </a:extLst>
          </p:cNvPr>
          <p:cNvSpPr/>
          <p:nvPr/>
        </p:nvSpPr>
        <p:spPr>
          <a:xfrm>
            <a:off x="4257210" y="5296828"/>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1862633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0D2EC7-A18E-E3F9-2C6F-49D2CEED9724}"/>
              </a:ext>
            </a:extLst>
          </p:cNvPr>
          <p:cNvSpPr>
            <a:spLocks noGrp="1"/>
          </p:cNvSpPr>
          <p:nvPr>
            <p:ph type="title"/>
          </p:nvPr>
        </p:nvSpPr>
        <p:spPr/>
        <p:txBody>
          <a:bodyPr/>
          <a:lstStyle/>
          <a:p>
            <a:r>
              <a:rPr lang="fr-BE" dirty="0" err="1"/>
              <a:t>Osteospermum</a:t>
            </a:r>
            <a:r>
              <a:rPr lang="fr-BE" dirty="0"/>
              <a:t> </a:t>
            </a:r>
            <a:r>
              <a:rPr lang="fr-BE" dirty="0" err="1"/>
              <a:t>Ecklonis</a:t>
            </a:r>
            <a:r>
              <a:rPr lang="fr-BE" dirty="0"/>
              <a:t> </a:t>
            </a:r>
            <a:r>
              <a:rPr lang="fr-BE" dirty="0" err="1"/>
              <a:t>Senorita</a:t>
            </a:r>
            <a:r>
              <a:rPr lang="fr-BE" dirty="0"/>
              <a:t> Sevilla </a:t>
            </a:r>
          </a:p>
        </p:txBody>
      </p:sp>
      <p:sp>
        <p:nvSpPr>
          <p:cNvPr id="3" name="Espace réservé du contenu 2">
            <a:extLst>
              <a:ext uri="{FF2B5EF4-FFF2-40B4-BE49-F238E27FC236}">
                <a16:creationId xmlns:a16="http://schemas.microsoft.com/office/drawing/2014/main" id="{3FEF3498-B5E4-83D5-F9DD-1E9C0C2319D1}"/>
              </a:ext>
            </a:extLst>
          </p:cNvPr>
          <p:cNvSpPr>
            <a:spLocks noGrp="1"/>
          </p:cNvSpPr>
          <p:nvPr>
            <p:ph idx="1"/>
          </p:nvPr>
        </p:nvSpPr>
        <p:spPr>
          <a:xfrm>
            <a:off x="4975668" y="1684337"/>
            <a:ext cx="4316398" cy="3788746"/>
          </a:xfrm>
        </p:spPr>
        <p:txBody>
          <a:bodyPr>
            <a:normAutofit/>
          </a:bodyPr>
          <a:lstStyle/>
          <a:p>
            <a:pPr marL="0" indent="0" algn="just">
              <a:buNone/>
            </a:pPr>
            <a:r>
              <a:rPr lang="fr-FR" b="0" i="0" dirty="0">
                <a:solidFill>
                  <a:srgbClr val="6B7280"/>
                </a:solidFill>
                <a:effectLst/>
                <a:latin typeface="ui-sans-serif"/>
              </a:rPr>
              <a:t>Señoritas ® est une nouvelle série de marguerites du Cap, connues pour leurs excellentes caractéristiques de croissance et de floraison. Ce sont des fleurs d'été colorées avec des têtes de fleurs aux couleurs vives. Elles enchantent votre jardin, votre balcon et votre terrasse.</a:t>
            </a:r>
            <a:endParaRPr lang="fr-BE" dirty="0"/>
          </a:p>
        </p:txBody>
      </p:sp>
      <p:pic>
        <p:nvPicPr>
          <p:cNvPr id="17410" name="Picture 2" descr="Osteospermum hybrida Señorita Senorita Sevilla ®">
            <a:extLst>
              <a:ext uri="{FF2B5EF4-FFF2-40B4-BE49-F238E27FC236}">
                <a16:creationId xmlns:a16="http://schemas.microsoft.com/office/drawing/2014/main" id="{99557AC2-8B55-8A0F-7D45-523D12F28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44768"/>
            <a:ext cx="4316398" cy="43163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0265D794-8CA2-310B-1453-82040E67C8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904"/>
          <a:stretch/>
        </p:blipFill>
        <p:spPr bwMode="auto">
          <a:xfrm>
            <a:off x="6322303" y="4513469"/>
            <a:ext cx="1802058" cy="1403656"/>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 8 points 4">
            <a:extLst>
              <a:ext uri="{FF2B5EF4-FFF2-40B4-BE49-F238E27FC236}">
                <a16:creationId xmlns:a16="http://schemas.microsoft.com/office/drawing/2014/main" id="{5A49B714-2A20-8B39-F96B-398128A8B884}"/>
              </a:ext>
            </a:extLst>
          </p:cNvPr>
          <p:cNvSpPr/>
          <p:nvPr/>
        </p:nvSpPr>
        <p:spPr>
          <a:xfrm>
            <a:off x="4523813" y="5255469"/>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80630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DC2ADB-52E1-433D-0245-3B8A59736A5A}"/>
              </a:ext>
            </a:extLst>
          </p:cNvPr>
          <p:cNvSpPr>
            <a:spLocks noGrp="1"/>
          </p:cNvSpPr>
          <p:nvPr>
            <p:ph type="title"/>
          </p:nvPr>
        </p:nvSpPr>
        <p:spPr/>
        <p:txBody>
          <a:bodyPr/>
          <a:lstStyle/>
          <a:p>
            <a:r>
              <a:rPr lang="fr-BE" dirty="0" err="1"/>
              <a:t>Osteospermum</a:t>
            </a:r>
            <a:r>
              <a:rPr lang="fr-BE" dirty="0"/>
              <a:t> </a:t>
            </a:r>
            <a:r>
              <a:rPr lang="fr-BE" dirty="0" err="1"/>
              <a:t>Ecklonis</a:t>
            </a:r>
            <a:r>
              <a:rPr lang="fr-BE" dirty="0"/>
              <a:t> </a:t>
            </a:r>
            <a:r>
              <a:rPr lang="fr-BE" dirty="0" err="1"/>
              <a:t>Senorita</a:t>
            </a:r>
            <a:r>
              <a:rPr lang="fr-BE" dirty="0"/>
              <a:t> Tanja </a:t>
            </a:r>
            <a:r>
              <a:rPr lang="fr-BE" dirty="0" err="1"/>
              <a:t>Improved</a:t>
            </a:r>
            <a:r>
              <a:rPr lang="fr-BE" dirty="0"/>
              <a:t> </a:t>
            </a:r>
          </a:p>
        </p:txBody>
      </p:sp>
      <p:pic>
        <p:nvPicPr>
          <p:cNvPr id="18434" name="Picture 2" descr="Señorita ® Tanja* | Hendriks Young Plants">
            <a:extLst>
              <a:ext uri="{FF2B5EF4-FFF2-40B4-BE49-F238E27FC236}">
                <a16:creationId xmlns:a16="http://schemas.microsoft.com/office/drawing/2014/main" id="{1A58E234-2D89-7573-E513-B47697723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170" y="2145198"/>
            <a:ext cx="4060075" cy="3970646"/>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2">
            <a:extLst>
              <a:ext uri="{FF2B5EF4-FFF2-40B4-BE49-F238E27FC236}">
                <a16:creationId xmlns:a16="http://schemas.microsoft.com/office/drawing/2014/main" id="{1387A9C5-09E7-6BC1-82FF-8A3C0B0CDC6B}"/>
              </a:ext>
            </a:extLst>
          </p:cNvPr>
          <p:cNvSpPr txBox="1">
            <a:spLocks/>
          </p:cNvSpPr>
          <p:nvPr/>
        </p:nvSpPr>
        <p:spPr>
          <a:xfrm>
            <a:off x="5206482" y="1453681"/>
            <a:ext cx="4599991" cy="37887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dirty="0">
                <a:solidFill>
                  <a:srgbClr val="6B7280"/>
                </a:solidFill>
                <a:latin typeface="ui-sans-serif"/>
              </a:rPr>
              <a:t>Señoritas ® est une nouvelle série de marguerites du Cap, connues pour leurs excellentes caractéristiques de croissance et de floraison. Ce sont des fleurs d'été colorées avec des têtes de fleurs aux couleurs vives. Elles enchantent votre jardin, votre balcon et votre terrasse.</a:t>
            </a:r>
            <a:endParaRPr lang="fr-BE" dirty="0"/>
          </a:p>
        </p:txBody>
      </p:sp>
      <p:pic>
        <p:nvPicPr>
          <p:cNvPr id="5" name="Picture 8" descr="Icône Demi-soleil Et Plein Soleil. Illustration De Symbole De Vecteur ...">
            <a:extLst>
              <a:ext uri="{FF2B5EF4-FFF2-40B4-BE49-F238E27FC236}">
                <a16:creationId xmlns:a16="http://schemas.microsoft.com/office/drawing/2014/main" id="{A1A3B9CA-49E3-4CE4-BAB7-62FB12F2DC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904"/>
          <a:stretch/>
        </p:blipFill>
        <p:spPr bwMode="auto">
          <a:xfrm>
            <a:off x="4911120" y="5403705"/>
            <a:ext cx="1802058" cy="140365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1E15442D-54DB-0C2A-8108-9155D706FCF2}"/>
              </a:ext>
            </a:extLst>
          </p:cNvPr>
          <p:cNvSpPr/>
          <p:nvPr/>
        </p:nvSpPr>
        <p:spPr>
          <a:xfrm>
            <a:off x="595625" y="5403705"/>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78103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154ECB-3672-BCFF-612B-418F62363EE1}"/>
              </a:ext>
            </a:extLst>
          </p:cNvPr>
          <p:cNvSpPr>
            <a:spLocks noGrp="1"/>
          </p:cNvSpPr>
          <p:nvPr>
            <p:ph type="title"/>
          </p:nvPr>
        </p:nvSpPr>
        <p:spPr/>
        <p:txBody>
          <a:bodyPr/>
          <a:lstStyle/>
          <a:p>
            <a:r>
              <a:rPr lang="fr-BE" dirty="0" err="1"/>
              <a:t>Echinacea</a:t>
            </a:r>
            <a:r>
              <a:rPr lang="fr-BE" dirty="0"/>
              <a:t> purpurea Green </a:t>
            </a:r>
            <a:r>
              <a:rPr lang="fr-BE" dirty="0" err="1"/>
              <a:t>Jewel</a:t>
            </a:r>
            <a:r>
              <a:rPr lang="fr-BE" dirty="0"/>
              <a:t> </a:t>
            </a:r>
          </a:p>
        </p:txBody>
      </p:sp>
      <p:pic>
        <p:nvPicPr>
          <p:cNvPr id="1026" name="Picture 2" descr="Echinacea purpurea Green Jewel ®">
            <a:extLst>
              <a:ext uri="{FF2B5EF4-FFF2-40B4-BE49-F238E27FC236}">
                <a16:creationId xmlns:a16="http://schemas.microsoft.com/office/drawing/2014/main" id="{B9B2CBD7-AE95-4032-73BD-FB68086939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35300" y="2160588"/>
            <a:ext cx="3881437" cy="38814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8AEF3173-95BF-1939-FCA1-4E6F319FA8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904"/>
          <a:stretch/>
        </p:blipFill>
        <p:spPr bwMode="auto">
          <a:xfrm>
            <a:off x="1167541" y="4317541"/>
            <a:ext cx="1802058" cy="1403656"/>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7" descr="enum.height.height">
            <a:extLst>
              <a:ext uri="{FF2B5EF4-FFF2-40B4-BE49-F238E27FC236}">
                <a16:creationId xmlns:a16="http://schemas.microsoft.com/office/drawing/2014/main" id="{70565AA1-BF20-9FFF-960D-D9F9F0B9753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6" name="Explosion : 8 points 5">
            <a:extLst>
              <a:ext uri="{FF2B5EF4-FFF2-40B4-BE49-F238E27FC236}">
                <a16:creationId xmlns:a16="http://schemas.microsoft.com/office/drawing/2014/main" id="{F8B09B2C-84B2-8FFF-2B89-4D25A2684590}"/>
              </a:ext>
            </a:extLst>
          </p:cNvPr>
          <p:cNvSpPr/>
          <p:nvPr/>
        </p:nvSpPr>
        <p:spPr>
          <a:xfrm>
            <a:off x="6198279" y="5167928"/>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3€</a:t>
            </a:r>
          </a:p>
        </p:txBody>
      </p:sp>
    </p:spTree>
    <p:extLst>
      <p:ext uri="{BB962C8B-B14F-4D97-AF65-F5344CB8AC3E}">
        <p14:creationId xmlns:p14="http://schemas.microsoft.com/office/powerpoint/2010/main" val="3641678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60A91-CD67-33B4-318C-9BC4650F5D2E}"/>
              </a:ext>
            </a:extLst>
          </p:cNvPr>
          <p:cNvSpPr>
            <a:spLocks noGrp="1"/>
          </p:cNvSpPr>
          <p:nvPr>
            <p:ph type="title"/>
          </p:nvPr>
        </p:nvSpPr>
        <p:spPr/>
        <p:txBody>
          <a:bodyPr/>
          <a:lstStyle/>
          <a:p>
            <a:r>
              <a:rPr lang="fr-BE" dirty="0"/>
              <a:t>Coleus </a:t>
            </a:r>
            <a:r>
              <a:rPr lang="fr-BE" dirty="0" err="1"/>
              <a:t>Blumei</a:t>
            </a:r>
            <a:r>
              <a:rPr lang="fr-BE" dirty="0"/>
              <a:t> </a:t>
            </a:r>
            <a:r>
              <a:rPr lang="fr-BE" dirty="0" err="1"/>
              <a:t>Copinto</a:t>
            </a:r>
            <a:r>
              <a:rPr lang="fr-BE" dirty="0"/>
              <a:t> </a:t>
            </a:r>
            <a:r>
              <a:rPr lang="fr-BE" dirty="0" err="1"/>
              <a:t>Caipirinha</a:t>
            </a:r>
            <a:r>
              <a:rPr lang="fr-BE" dirty="0"/>
              <a:t> </a:t>
            </a:r>
          </a:p>
        </p:txBody>
      </p:sp>
      <p:sp>
        <p:nvSpPr>
          <p:cNvPr id="3" name="Espace réservé du contenu 2">
            <a:extLst>
              <a:ext uri="{FF2B5EF4-FFF2-40B4-BE49-F238E27FC236}">
                <a16:creationId xmlns:a16="http://schemas.microsoft.com/office/drawing/2014/main" id="{B5136116-CBAC-29C9-A77C-0F940104B146}"/>
              </a:ext>
            </a:extLst>
          </p:cNvPr>
          <p:cNvSpPr>
            <a:spLocks noGrp="1"/>
          </p:cNvSpPr>
          <p:nvPr>
            <p:ph idx="1"/>
          </p:nvPr>
        </p:nvSpPr>
        <p:spPr>
          <a:xfrm>
            <a:off x="5727940" y="1825625"/>
            <a:ext cx="3612003" cy="4351338"/>
          </a:xfrm>
        </p:spPr>
        <p:txBody>
          <a:bodyPr/>
          <a:lstStyle/>
          <a:p>
            <a:pPr marL="0" indent="0" algn="just">
              <a:buNone/>
            </a:pPr>
            <a:r>
              <a:rPr lang="fr-FR" b="0" i="0" dirty="0">
                <a:solidFill>
                  <a:srgbClr val="6B7280"/>
                </a:solidFill>
                <a:effectLst/>
                <a:latin typeface="ui-sans-serif"/>
              </a:rPr>
              <a:t>Plante de couleur et de texture. Plante à croissance rapide avec un beau feuillage coloré. Tolère la chaleur et l'humidité. Ne pas mettre en plein soleil !</a:t>
            </a:r>
            <a:endParaRPr lang="fr-BE" dirty="0"/>
          </a:p>
        </p:txBody>
      </p:sp>
      <p:pic>
        <p:nvPicPr>
          <p:cNvPr id="21506" name="Picture 2" descr="Coleus blumei Copinto Caipirinha ®">
            <a:extLst>
              <a:ext uri="{FF2B5EF4-FFF2-40B4-BE49-F238E27FC236}">
                <a16:creationId xmlns:a16="http://schemas.microsoft.com/office/drawing/2014/main" id="{376C07FE-5457-4D62-1C26-A69A3A158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798" y="1825625"/>
            <a:ext cx="4285172" cy="42851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C7E6B86B-8E54-420B-A13D-5787A15D62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260" r="-3710"/>
          <a:stretch/>
        </p:blipFill>
        <p:spPr bwMode="auto">
          <a:xfrm>
            <a:off x="6096000" y="4339072"/>
            <a:ext cx="3786996" cy="1403656"/>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 8 points 4">
            <a:extLst>
              <a:ext uri="{FF2B5EF4-FFF2-40B4-BE49-F238E27FC236}">
                <a16:creationId xmlns:a16="http://schemas.microsoft.com/office/drawing/2014/main" id="{A1721681-6CFF-0F24-6C91-4D6B43458222}"/>
              </a:ext>
            </a:extLst>
          </p:cNvPr>
          <p:cNvSpPr/>
          <p:nvPr/>
        </p:nvSpPr>
        <p:spPr>
          <a:xfrm>
            <a:off x="4825453" y="5464621"/>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1618592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6CE6F5-C7D6-87C0-E6B6-4B3435B1EB1F}"/>
              </a:ext>
            </a:extLst>
          </p:cNvPr>
          <p:cNvSpPr>
            <a:spLocks noGrp="1"/>
          </p:cNvSpPr>
          <p:nvPr>
            <p:ph type="title"/>
          </p:nvPr>
        </p:nvSpPr>
        <p:spPr/>
        <p:txBody>
          <a:bodyPr/>
          <a:lstStyle/>
          <a:p>
            <a:r>
              <a:rPr lang="fr-BE" dirty="0"/>
              <a:t>Dianthus hybrida Beauties </a:t>
            </a:r>
            <a:r>
              <a:rPr lang="fr-BE" dirty="0" err="1"/>
              <a:t>Roussey</a:t>
            </a:r>
            <a:r>
              <a:rPr lang="fr-BE" dirty="0"/>
              <a:t> </a:t>
            </a:r>
          </a:p>
        </p:txBody>
      </p:sp>
      <p:sp>
        <p:nvSpPr>
          <p:cNvPr id="3" name="Espace réservé du contenu 2">
            <a:extLst>
              <a:ext uri="{FF2B5EF4-FFF2-40B4-BE49-F238E27FC236}">
                <a16:creationId xmlns:a16="http://schemas.microsoft.com/office/drawing/2014/main" id="{AB4A9A49-C2FF-3F7F-E2DD-CFB71D5563C5}"/>
              </a:ext>
            </a:extLst>
          </p:cNvPr>
          <p:cNvSpPr>
            <a:spLocks noGrp="1"/>
          </p:cNvSpPr>
          <p:nvPr>
            <p:ph idx="1"/>
          </p:nvPr>
        </p:nvSpPr>
        <p:spPr>
          <a:xfrm>
            <a:off x="5798387" y="1609470"/>
            <a:ext cx="3960962" cy="4351338"/>
          </a:xfrm>
        </p:spPr>
        <p:txBody>
          <a:bodyPr>
            <a:normAutofit/>
          </a:bodyPr>
          <a:lstStyle/>
          <a:p>
            <a:pPr marL="0" indent="0">
              <a:buNone/>
            </a:pPr>
            <a:r>
              <a:rPr lang="fr-FR" b="0" i="0" dirty="0">
                <a:solidFill>
                  <a:srgbClr val="6B7280"/>
                </a:solidFill>
                <a:effectLst/>
                <a:latin typeface="ui-sans-serif"/>
              </a:rPr>
              <a:t>Beauties est une série de superbes variétés de Dianthus/</a:t>
            </a:r>
            <a:r>
              <a:rPr lang="fr-FR" b="0" i="0" dirty="0" err="1">
                <a:solidFill>
                  <a:srgbClr val="6B7280"/>
                </a:solidFill>
                <a:effectLst/>
                <a:latin typeface="ui-sans-serif"/>
              </a:rPr>
              <a:t>oeillets</a:t>
            </a:r>
            <a:r>
              <a:rPr lang="fr-FR" b="0" i="0" dirty="0">
                <a:solidFill>
                  <a:srgbClr val="6B7280"/>
                </a:solidFill>
                <a:effectLst/>
                <a:latin typeface="ui-sans-serif"/>
              </a:rPr>
              <a:t> vivaces. Ils remplissent facilement un pot avec leur pleine récolte et leurs nombreuses fleurs. Les "Beautés" sont plus performants dans un jardin, mais ils sont aussi très beaux dans un pot sur le balcon ou la terrasse.</a:t>
            </a:r>
            <a:endParaRPr lang="fr-BE" dirty="0"/>
          </a:p>
        </p:txBody>
      </p:sp>
      <p:pic>
        <p:nvPicPr>
          <p:cNvPr id="23554" name="Picture 2" descr="null ®">
            <a:extLst>
              <a:ext uri="{FF2B5EF4-FFF2-40B4-BE49-F238E27FC236}">
                <a16:creationId xmlns:a16="http://schemas.microsoft.com/office/drawing/2014/main" id="{B9741C40-87B6-741A-77CD-FBFA2FD8B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522" y="1785010"/>
            <a:ext cx="4707865" cy="47078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B703F4F4-0475-AFF6-ADA7-96CB6DB9F6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5798387" y="4390515"/>
            <a:ext cx="2878513" cy="1074172"/>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 8 points 4">
            <a:extLst>
              <a:ext uri="{FF2B5EF4-FFF2-40B4-BE49-F238E27FC236}">
                <a16:creationId xmlns:a16="http://schemas.microsoft.com/office/drawing/2014/main" id="{300B59EC-D8A3-1638-3DF2-36E7AE648115}"/>
              </a:ext>
            </a:extLst>
          </p:cNvPr>
          <p:cNvSpPr/>
          <p:nvPr/>
        </p:nvSpPr>
        <p:spPr>
          <a:xfrm>
            <a:off x="4556675" y="5058579"/>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2€</a:t>
            </a:r>
          </a:p>
        </p:txBody>
      </p:sp>
    </p:spTree>
    <p:extLst>
      <p:ext uri="{BB962C8B-B14F-4D97-AF65-F5344CB8AC3E}">
        <p14:creationId xmlns:p14="http://schemas.microsoft.com/office/powerpoint/2010/main" val="2317600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3E8D8-8F9A-86AF-186F-CF8E3364224C}"/>
              </a:ext>
            </a:extLst>
          </p:cNvPr>
          <p:cNvSpPr>
            <a:spLocks noGrp="1"/>
          </p:cNvSpPr>
          <p:nvPr>
            <p:ph type="title"/>
          </p:nvPr>
        </p:nvSpPr>
        <p:spPr/>
        <p:txBody>
          <a:bodyPr/>
          <a:lstStyle/>
          <a:p>
            <a:r>
              <a:rPr lang="fr-BE" dirty="0" err="1"/>
              <a:t>Diascia</a:t>
            </a:r>
            <a:r>
              <a:rPr lang="fr-BE" dirty="0"/>
              <a:t> </a:t>
            </a:r>
            <a:r>
              <a:rPr lang="fr-BE" dirty="0" err="1"/>
              <a:t>barberae</a:t>
            </a:r>
            <a:r>
              <a:rPr lang="fr-BE" dirty="0"/>
              <a:t> </a:t>
            </a:r>
            <a:r>
              <a:rPr lang="fr-BE" dirty="0" err="1"/>
              <a:t>Breezee</a:t>
            </a:r>
            <a:r>
              <a:rPr lang="fr-BE" dirty="0"/>
              <a:t> </a:t>
            </a:r>
            <a:r>
              <a:rPr lang="fr-BE" dirty="0" err="1"/>
              <a:t>Appleblososom</a:t>
            </a:r>
            <a:r>
              <a:rPr lang="fr-BE" dirty="0"/>
              <a:t> </a:t>
            </a:r>
          </a:p>
        </p:txBody>
      </p:sp>
      <p:sp>
        <p:nvSpPr>
          <p:cNvPr id="3" name="Espace réservé du contenu 2">
            <a:extLst>
              <a:ext uri="{FF2B5EF4-FFF2-40B4-BE49-F238E27FC236}">
                <a16:creationId xmlns:a16="http://schemas.microsoft.com/office/drawing/2014/main" id="{8C962883-F5D2-6551-8FD3-5DDD78D0C9E1}"/>
              </a:ext>
            </a:extLst>
          </p:cNvPr>
          <p:cNvSpPr>
            <a:spLocks noGrp="1"/>
          </p:cNvSpPr>
          <p:nvPr>
            <p:ph idx="1"/>
          </p:nvPr>
        </p:nvSpPr>
        <p:spPr>
          <a:xfrm>
            <a:off x="5512280" y="2034078"/>
            <a:ext cx="4237789" cy="2867145"/>
          </a:xfrm>
        </p:spPr>
        <p:txBody>
          <a:bodyPr>
            <a:normAutofit/>
          </a:bodyPr>
          <a:lstStyle/>
          <a:p>
            <a:pPr marL="0" indent="0" algn="just">
              <a:buNone/>
            </a:pPr>
            <a:r>
              <a:rPr lang="fr-FR" b="0" i="0" dirty="0">
                <a:solidFill>
                  <a:srgbClr val="6B7280"/>
                </a:solidFill>
                <a:effectLst/>
                <a:latin typeface="ui-sans-serif"/>
              </a:rPr>
              <a:t>La série </a:t>
            </a:r>
            <a:r>
              <a:rPr lang="fr-FR" b="0" i="0" dirty="0" err="1">
                <a:solidFill>
                  <a:srgbClr val="6B7280"/>
                </a:solidFill>
                <a:effectLst/>
                <a:latin typeface="ui-sans-serif"/>
              </a:rPr>
              <a:t>Breezee</a:t>
            </a:r>
            <a:r>
              <a:rPr lang="fr-FR" b="0" i="0" dirty="0">
                <a:solidFill>
                  <a:srgbClr val="6B7280"/>
                </a:solidFill>
                <a:effectLst/>
                <a:latin typeface="ui-sans-serif"/>
              </a:rPr>
              <a:t> a de plus grandes fleurs, une excellente ramification et une vigueur plus uniforme que les autres séries sur le marché. Elles sont très tolérantes au climat et idéales pour les pots mixtes et les jardinières.</a:t>
            </a:r>
            <a:endParaRPr lang="fr-BE" dirty="0"/>
          </a:p>
        </p:txBody>
      </p:sp>
      <p:pic>
        <p:nvPicPr>
          <p:cNvPr id="24578" name="Picture 2" descr="Diascia barberae Appleblossom ®">
            <a:extLst>
              <a:ext uri="{FF2B5EF4-FFF2-40B4-BE49-F238E27FC236}">
                <a16:creationId xmlns:a16="http://schemas.microsoft.com/office/drawing/2014/main" id="{91BD6B22-45AD-8C49-3B6D-A050DFADA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91" y="2004171"/>
            <a:ext cx="4351339" cy="43513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8A7DA085-8D00-3EAE-C5BA-1E871FBE33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5741426" y="4352171"/>
            <a:ext cx="3761448" cy="1403656"/>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 8 points 4">
            <a:extLst>
              <a:ext uri="{FF2B5EF4-FFF2-40B4-BE49-F238E27FC236}">
                <a16:creationId xmlns:a16="http://schemas.microsoft.com/office/drawing/2014/main" id="{8549BF86-16DF-A016-3FE8-0A295CAE26C5}"/>
              </a:ext>
            </a:extLst>
          </p:cNvPr>
          <p:cNvSpPr/>
          <p:nvPr/>
        </p:nvSpPr>
        <p:spPr>
          <a:xfrm>
            <a:off x="328933" y="1387902"/>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1578764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AEDF13-EFB2-AD5F-D926-A2BCF6286270}"/>
              </a:ext>
            </a:extLst>
          </p:cNvPr>
          <p:cNvSpPr>
            <a:spLocks noGrp="1"/>
          </p:cNvSpPr>
          <p:nvPr>
            <p:ph type="title"/>
          </p:nvPr>
        </p:nvSpPr>
        <p:spPr>
          <a:xfrm>
            <a:off x="6904652" y="609600"/>
            <a:ext cx="2369349" cy="1320800"/>
          </a:xfrm>
        </p:spPr>
        <p:txBody>
          <a:bodyPr>
            <a:normAutofit fontScale="90000"/>
          </a:bodyPr>
          <a:lstStyle/>
          <a:p>
            <a:r>
              <a:rPr lang="fr-BE" dirty="0"/>
              <a:t>Erodium X variable Bishops </a:t>
            </a:r>
            <a:r>
              <a:rPr lang="fr-BE" dirty="0" err="1"/>
              <a:t>Form</a:t>
            </a:r>
            <a:r>
              <a:rPr lang="fr-BE" dirty="0"/>
              <a:t> Rose </a:t>
            </a:r>
          </a:p>
        </p:txBody>
      </p:sp>
      <p:pic>
        <p:nvPicPr>
          <p:cNvPr id="25602" name="Picture 2" descr="Erodium x variabile Bishops Form Rose">
            <a:extLst>
              <a:ext uri="{FF2B5EF4-FFF2-40B4-BE49-F238E27FC236}">
                <a16:creationId xmlns:a16="http://schemas.microsoft.com/office/drawing/2014/main" id="{ED751807-2A30-6CB7-C646-5AE33CBF8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34" y="423333"/>
            <a:ext cx="6011334" cy="60113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85F90309-88F1-A5BB-9336-5B4E7B5FC5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6618515" y="2680253"/>
            <a:ext cx="3178001" cy="1185932"/>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 8 points 4">
            <a:extLst>
              <a:ext uri="{FF2B5EF4-FFF2-40B4-BE49-F238E27FC236}">
                <a16:creationId xmlns:a16="http://schemas.microsoft.com/office/drawing/2014/main" id="{3BD509D5-A1E4-80D4-F487-1F75A3075C22}"/>
              </a:ext>
            </a:extLst>
          </p:cNvPr>
          <p:cNvSpPr/>
          <p:nvPr/>
        </p:nvSpPr>
        <p:spPr>
          <a:xfrm>
            <a:off x="5847184" y="5517242"/>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3€</a:t>
            </a:r>
          </a:p>
        </p:txBody>
      </p:sp>
    </p:spTree>
    <p:extLst>
      <p:ext uri="{BB962C8B-B14F-4D97-AF65-F5344CB8AC3E}">
        <p14:creationId xmlns:p14="http://schemas.microsoft.com/office/powerpoint/2010/main" val="674411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6585D-8288-79A0-C9A1-2754CBF3195C}"/>
              </a:ext>
            </a:extLst>
          </p:cNvPr>
          <p:cNvSpPr>
            <a:spLocks noGrp="1"/>
          </p:cNvSpPr>
          <p:nvPr>
            <p:ph type="title"/>
          </p:nvPr>
        </p:nvSpPr>
        <p:spPr/>
        <p:txBody>
          <a:bodyPr/>
          <a:lstStyle/>
          <a:p>
            <a:r>
              <a:rPr lang="fr-BE" dirty="0" err="1"/>
              <a:t>Euphorbia</a:t>
            </a:r>
            <a:r>
              <a:rPr lang="fr-BE" dirty="0"/>
              <a:t> Diamond Frost</a:t>
            </a:r>
          </a:p>
        </p:txBody>
      </p:sp>
      <p:pic>
        <p:nvPicPr>
          <p:cNvPr id="5" name="Picture 8" descr="Icône Demi-soleil Et Plein Soleil. Illustration De Symbole De Vecteur ...">
            <a:extLst>
              <a:ext uri="{FF2B5EF4-FFF2-40B4-BE49-F238E27FC236}">
                <a16:creationId xmlns:a16="http://schemas.microsoft.com/office/drawing/2014/main" id="{2D139339-BCCE-FDFD-C4E5-0E376434C7E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5182"/>
          <a:stretch/>
        </p:blipFill>
        <p:spPr bwMode="auto">
          <a:xfrm>
            <a:off x="6562807" y="3016817"/>
            <a:ext cx="2926426" cy="112395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Euphorbe Diamond Frost, Euphorbia hypericifolia 'Diamond Frost' : planter,  cultiver, multiplier">
            <a:extLst>
              <a:ext uri="{FF2B5EF4-FFF2-40B4-BE49-F238E27FC236}">
                <a16:creationId xmlns:a16="http://schemas.microsoft.com/office/drawing/2014/main" id="{64F93374-7135-89AA-4D77-1365DDCC7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02030"/>
            <a:ext cx="5322498" cy="3998527"/>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761FBE4E-756E-0398-25C5-B4B2B5B713D7}"/>
              </a:ext>
            </a:extLst>
          </p:cNvPr>
          <p:cNvSpPr/>
          <p:nvPr/>
        </p:nvSpPr>
        <p:spPr>
          <a:xfrm>
            <a:off x="328933" y="1387902"/>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1424389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F838E1-8B2B-2AE1-4A48-F6A8261CC1F5}"/>
              </a:ext>
            </a:extLst>
          </p:cNvPr>
          <p:cNvSpPr>
            <a:spLocks noGrp="1"/>
          </p:cNvSpPr>
          <p:nvPr>
            <p:ph type="title"/>
          </p:nvPr>
        </p:nvSpPr>
        <p:spPr/>
        <p:txBody>
          <a:bodyPr/>
          <a:lstStyle/>
          <a:p>
            <a:r>
              <a:rPr lang="fr-BE" dirty="0" err="1"/>
              <a:t>Heuchera</a:t>
            </a:r>
            <a:r>
              <a:rPr lang="fr-BE" dirty="0"/>
              <a:t> </a:t>
            </a:r>
            <a:r>
              <a:rPr lang="fr-BE" dirty="0" err="1"/>
              <a:t>Splashberry</a:t>
            </a:r>
            <a:r>
              <a:rPr lang="fr-BE" dirty="0"/>
              <a:t> </a:t>
            </a:r>
          </a:p>
        </p:txBody>
      </p:sp>
      <p:pic>
        <p:nvPicPr>
          <p:cNvPr id="27650" name="Picture 2" descr="Heuchera Splashberry 2L — Newlands Garden Centre">
            <a:extLst>
              <a:ext uri="{FF2B5EF4-FFF2-40B4-BE49-F238E27FC236}">
                <a16:creationId xmlns:a16="http://schemas.microsoft.com/office/drawing/2014/main" id="{34FC2550-CBE8-DD1B-017E-A5BAC3598A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6053" y="1338763"/>
            <a:ext cx="4002314" cy="53364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ACE63A1B-0C94-5C3A-9299-043951EE25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6339564" y="3444997"/>
            <a:ext cx="3024679"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838FEDED-E72C-4217-5791-B4DB1758685C}"/>
              </a:ext>
            </a:extLst>
          </p:cNvPr>
          <p:cNvSpPr/>
          <p:nvPr/>
        </p:nvSpPr>
        <p:spPr>
          <a:xfrm>
            <a:off x="5080171" y="1270000"/>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3€</a:t>
            </a:r>
          </a:p>
        </p:txBody>
      </p:sp>
    </p:spTree>
    <p:extLst>
      <p:ext uri="{BB962C8B-B14F-4D97-AF65-F5344CB8AC3E}">
        <p14:creationId xmlns:p14="http://schemas.microsoft.com/office/powerpoint/2010/main" val="3040069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5DAB0-68B7-905E-D0D9-22BA5DC2E52F}"/>
              </a:ext>
            </a:extLst>
          </p:cNvPr>
          <p:cNvSpPr>
            <a:spLocks noGrp="1"/>
          </p:cNvSpPr>
          <p:nvPr>
            <p:ph type="title"/>
          </p:nvPr>
        </p:nvSpPr>
        <p:spPr/>
        <p:txBody>
          <a:bodyPr/>
          <a:lstStyle/>
          <a:p>
            <a:r>
              <a:rPr lang="fr-BE" dirty="0" err="1"/>
              <a:t>Heucherella</a:t>
            </a:r>
            <a:r>
              <a:rPr lang="fr-BE" dirty="0"/>
              <a:t> </a:t>
            </a:r>
            <a:r>
              <a:rPr lang="fr-BE" dirty="0" err="1"/>
              <a:t>Buttered</a:t>
            </a:r>
            <a:r>
              <a:rPr lang="fr-BE" dirty="0"/>
              <a:t> </a:t>
            </a:r>
            <a:r>
              <a:rPr lang="fr-BE" dirty="0" err="1"/>
              <a:t>Rum</a:t>
            </a:r>
            <a:r>
              <a:rPr lang="fr-BE" dirty="0"/>
              <a:t> </a:t>
            </a:r>
          </a:p>
        </p:txBody>
      </p:sp>
      <p:pic>
        <p:nvPicPr>
          <p:cNvPr id="28674" name="Picture 2" descr="Buttered Rum' Heucherella - Southern Living Plants">
            <a:extLst>
              <a:ext uri="{FF2B5EF4-FFF2-40B4-BE49-F238E27FC236}">
                <a16:creationId xmlns:a16="http://schemas.microsoft.com/office/drawing/2014/main" id="{DC9BC51E-3FB4-DE1C-E786-DC18E54B82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515" y="1187094"/>
            <a:ext cx="8288262"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4A2EB506-BA25-97E8-0F7D-1FECA775D6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4088794" y="5682442"/>
            <a:ext cx="3024679"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F1B18228-9195-DF08-A019-7B9B3382DA17}"/>
              </a:ext>
            </a:extLst>
          </p:cNvPr>
          <p:cNvSpPr/>
          <p:nvPr/>
        </p:nvSpPr>
        <p:spPr>
          <a:xfrm>
            <a:off x="7998319" y="396908"/>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3€</a:t>
            </a:r>
          </a:p>
        </p:txBody>
      </p:sp>
    </p:spTree>
    <p:extLst>
      <p:ext uri="{BB962C8B-B14F-4D97-AF65-F5344CB8AC3E}">
        <p14:creationId xmlns:p14="http://schemas.microsoft.com/office/powerpoint/2010/main" val="2338717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614B55-34DC-E278-8B58-9DF760FB84A7}"/>
              </a:ext>
            </a:extLst>
          </p:cNvPr>
          <p:cNvSpPr>
            <a:spLocks noGrp="1"/>
          </p:cNvSpPr>
          <p:nvPr>
            <p:ph type="title"/>
          </p:nvPr>
        </p:nvSpPr>
        <p:spPr/>
        <p:txBody>
          <a:bodyPr/>
          <a:lstStyle/>
          <a:p>
            <a:r>
              <a:rPr lang="fr-BE" dirty="0"/>
              <a:t>Impatiens </a:t>
            </a:r>
            <a:r>
              <a:rPr lang="fr-BE" dirty="0" err="1"/>
              <a:t>Musica</a:t>
            </a:r>
            <a:r>
              <a:rPr lang="fr-BE" dirty="0"/>
              <a:t> </a:t>
            </a:r>
            <a:r>
              <a:rPr lang="fr-BE" dirty="0" err="1"/>
              <a:t>Elegant</a:t>
            </a:r>
            <a:r>
              <a:rPr lang="fr-BE" dirty="0"/>
              <a:t> Red </a:t>
            </a:r>
          </a:p>
        </p:txBody>
      </p:sp>
      <p:pic>
        <p:nvPicPr>
          <p:cNvPr id="29698" name="Picture 2" descr="Impatiens walleriana ®">
            <a:extLst>
              <a:ext uri="{FF2B5EF4-FFF2-40B4-BE49-F238E27FC236}">
                <a16:creationId xmlns:a16="http://schemas.microsoft.com/office/drawing/2014/main" id="{E5C53537-801A-828E-177B-898796416F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54769" y="1488281"/>
            <a:ext cx="3881437" cy="388143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D6B24F7-B559-406B-7F38-F7BD5CD04A23}"/>
              </a:ext>
            </a:extLst>
          </p:cNvPr>
          <p:cNvSpPr txBox="1"/>
          <p:nvPr/>
        </p:nvSpPr>
        <p:spPr>
          <a:xfrm>
            <a:off x="1054787" y="1511566"/>
            <a:ext cx="3422530" cy="2308324"/>
          </a:xfrm>
          <a:prstGeom prst="rect">
            <a:avLst/>
          </a:prstGeom>
          <a:noFill/>
        </p:spPr>
        <p:txBody>
          <a:bodyPr wrap="square">
            <a:spAutoFit/>
          </a:bodyPr>
          <a:lstStyle/>
          <a:p>
            <a:pPr algn="just"/>
            <a:r>
              <a:rPr lang="fr-FR" b="0" i="0" dirty="0">
                <a:solidFill>
                  <a:srgbClr val="6B7280"/>
                </a:solidFill>
                <a:effectLst/>
                <a:latin typeface="ui-sans-serif"/>
              </a:rPr>
              <a:t>La série </a:t>
            </a:r>
            <a:r>
              <a:rPr lang="fr-FR" b="0" i="0" dirty="0" err="1">
                <a:solidFill>
                  <a:srgbClr val="6B7280"/>
                </a:solidFill>
                <a:effectLst/>
                <a:latin typeface="ui-sans-serif"/>
              </a:rPr>
              <a:t>Musica</a:t>
            </a:r>
            <a:r>
              <a:rPr lang="fr-FR" b="0" i="0" dirty="0">
                <a:solidFill>
                  <a:srgbClr val="6B7280"/>
                </a:solidFill>
                <a:effectLst/>
                <a:latin typeface="ui-sans-serif"/>
              </a:rPr>
              <a:t> présente des fleurs doubles spectaculaires dans une large gamme de couleurs. Elles ont un port compact et une bonne ramification, ce qui rend le pincement inutile. Elles conviennent parfaitement aux pots et aux jardinières.</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4F10A766-B85D-8890-5832-F83ABAE996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4583660" y="5603453"/>
            <a:ext cx="3024679"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5AABBCC5-9E03-64D7-2013-458A6469C5DB}"/>
              </a:ext>
            </a:extLst>
          </p:cNvPr>
          <p:cNvSpPr/>
          <p:nvPr/>
        </p:nvSpPr>
        <p:spPr>
          <a:xfrm>
            <a:off x="8025813" y="1061331"/>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1750350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BDD505-EC56-FA2D-84DB-CA29DE6E6C94}"/>
              </a:ext>
            </a:extLst>
          </p:cNvPr>
          <p:cNvSpPr>
            <a:spLocks noGrp="1"/>
          </p:cNvSpPr>
          <p:nvPr>
            <p:ph type="title"/>
          </p:nvPr>
        </p:nvSpPr>
        <p:spPr>
          <a:xfrm>
            <a:off x="4315968" y="1070329"/>
            <a:ext cx="5535398" cy="1490507"/>
          </a:xfrm>
        </p:spPr>
        <p:txBody>
          <a:bodyPr vert="horz" lIns="91440" tIns="45720" rIns="91440" bIns="45720" rtlCol="0" anchor="b">
            <a:normAutofit fontScale="90000"/>
          </a:bodyPr>
          <a:lstStyle/>
          <a:p>
            <a:r>
              <a:rPr lang="en-US" sz="5400" dirty="0"/>
              <a:t>IMPATIENS MUSICA PRINCESS PINK </a:t>
            </a:r>
          </a:p>
        </p:txBody>
      </p:sp>
      <p:pic>
        <p:nvPicPr>
          <p:cNvPr id="24578" name="Picture 2" descr="Impatiens walleriana">
            <a:extLst>
              <a:ext uri="{FF2B5EF4-FFF2-40B4-BE49-F238E27FC236}">
                <a16:creationId xmlns:a16="http://schemas.microsoft.com/office/drawing/2014/main" id="{1BBF300C-E023-74D5-92C8-EBF19AB4304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0040" y="423672"/>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cône Demi-soleil Et Plein Soleil. Illustration De Symbole De Vecteur ...">
            <a:extLst>
              <a:ext uri="{FF2B5EF4-FFF2-40B4-BE49-F238E27FC236}">
                <a16:creationId xmlns:a16="http://schemas.microsoft.com/office/drawing/2014/main" id="{B821DA97-E324-FA0B-39F2-B5FB790FF2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977"/>
          <a:stretch/>
        </p:blipFill>
        <p:spPr bwMode="auto">
          <a:xfrm>
            <a:off x="320040" y="4453746"/>
            <a:ext cx="3995928" cy="149050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567ACB7A-44C0-F47A-0E6C-6C1DD0E1F448}"/>
              </a:ext>
            </a:extLst>
          </p:cNvPr>
          <p:cNvSpPr txBox="1"/>
          <p:nvPr/>
        </p:nvSpPr>
        <p:spPr>
          <a:xfrm>
            <a:off x="4797494" y="2706624"/>
            <a:ext cx="4769200" cy="3483864"/>
          </a:xfrm>
          <a:prstGeom prst="rect">
            <a:avLst/>
          </a:prstGeom>
        </p:spPr>
        <p:txBody>
          <a:bodyPr vert="horz" lIns="91440" tIns="45720" rIns="91440" bIns="45720" rtlCol="0">
            <a:normAutofit/>
          </a:bodyPr>
          <a:lstStyle/>
          <a:p>
            <a:pPr algn="just">
              <a:lnSpc>
                <a:spcPct val="90000"/>
              </a:lnSpc>
              <a:spcAft>
                <a:spcPts val="600"/>
              </a:spcAft>
            </a:pPr>
            <a:r>
              <a:rPr lang="en-US" sz="2200" dirty="0"/>
              <a:t>La </a:t>
            </a:r>
            <a:r>
              <a:rPr lang="en-US" sz="2200" dirty="0" err="1"/>
              <a:t>série</a:t>
            </a:r>
            <a:r>
              <a:rPr lang="en-US" sz="2200" dirty="0"/>
              <a:t> Musica </a:t>
            </a:r>
            <a:r>
              <a:rPr lang="en-US" sz="2200" dirty="0" err="1"/>
              <a:t>présente</a:t>
            </a:r>
            <a:r>
              <a:rPr lang="en-US" sz="2200" dirty="0"/>
              <a:t> des fleurs doubles </a:t>
            </a:r>
            <a:r>
              <a:rPr lang="en-US" sz="2200" dirty="0" err="1"/>
              <a:t>spectaculaires</a:t>
            </a:r>
            <a:r>
              <a:rPr lang="en-US" sz="2200" dirty="0"/>
              <a:t> dans </a:t>
            </a:r>
            <a:r>
              <a:rPr lang="en-US" sz="2200" dirty="0" err="1"/>
              <a:t>une</a:t>
            </a:r>
            <a:r>
              <a:rPr lang="en-US" sz="2200" dirty="0"/>
              <a:t> large </a:t>
            </a:r>
            <a:r>
              <a:rPr lang="en-US" sz="2200" dirty="0" err="1"/>
              <a:t>gamme</a:t>
            </a:r>
            <a:r>
              <a:rPr lang="en-US" sz="2200" dirty="0"/>
              <a:t> de couleurs. </a:t>
            </a:r>
            <a:r>
              <a:rPr lang="en-US" sz="2200" dirty="0" err="1"/>
              <a:t>Elles</a:t>
            </a:r>
            <a:r>
              <a:rPr lang="en-US" sz="2200" dirty="0"/>
              <a:t> </a:t>
            </a:r>
            <a:r>
              <a:rPr lang="en-US" sz="2200" dirty="0" err="1"/>
              <a:t>ont</a:t>
            </a:r>
            <a:r>
              <a:rPr lang="en-US" sz="2200" dirty="0"/>
              <a:t> un port compact et </a:t>
            </a:r>
            <a:r>
              <a:rPr lang="en-US" sz="2200" dirty="0" err="1"/>
              <a:t>une</a:t>
            </a:r>
            <a:r>
              <a:rPr lang="en-US" sz="2200" dirty="0"/>
              <a:t> bonne ramification, ce qui rend le </a:t>
            </a:r>
            <a:r>
              <a:rPr lang="en-US" sz="2200" dirty="0" err="1"/>
              <a:t>pincement</a:t>
            </a:r>
            <a:r>
              <a:rPr lang="en-US" sz="2200" dirty="0"/>
              <a:t> inutile. </a:t>
            </a:r>
            <a:r>
              <a:rPr lang="en-US" sz="2200" dirty="0" err="1"/>
              <a:t>Elles</a:t>
            </a:r>
            <a:r>
              <a:rPr lang="en-US" sz="2200" dirty="0"/>
              <a:t> </a:t>
            </a:r>
            <a:r>
              <a:rPr lang="en-US" sz="2200" dirty="0" err="1"/>
              <a:t>conviennent</a:t>
            </a:r>
            <a:r>
              <a:rPr lang="en-US" sz="2200" dirty="0"/>
              <a:t> </a:t>
            </a:r>
            <a:r>
              <a:rPr lang="en-US" sz="2200" dirty="0" err="1"/>
              <a:t>parfaitement</a:t>
            </a:r>
            <a:r>
              <a:rPr lang="en-US" sz="2200" dirty="0"/>
              <a:t> aux pots et aux jardinières.</a:t>
            </a:r>
          </a:p>
        </p:txBody>
      </p:sp>
      <p:sp>
        <p:nvSpPr>
          <p:cNvPr id="4" name="Explosion : 8 points 3">
            <a:extLst>
              <a:ext uri="{FF2B5EF4-FFF2-40B4-BE49-F238E27FC236}">
                <a16:creationId xmlns:a16="http://schemas.microsoft.com/office/drawing/2014/main" id="{0B4964A1-0D3E-A068-2776-5F4B1E44912A}"/>
              </a:ext>
            </a:extLst>
          </p:cNvPr>
          <p:cNvSpPr/>
          <p:nvPr/>
        </p:nvSpPr>
        <p:spPr>
          <a:xfrm>
            <a:off x="320040" y="301134"/>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1108276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3B26C-9A4D-364E-E87D-A768438BA761}"/>
              </a:ext>
            </a:extLst>
          </p:cNvPr>
          <p:cNvSpPr>
            <a:spLocks noGrp="1"/>
          </p:cNvSpPr>
          <p:nvPr>
            <p:ph type="title"/>
          </p:nvPr>
        </p:nvSpPr>
        <p:spPr/>
        <p:txBody>
          <a:bodyPr/>
          <a:lstStyle/>
          <a:p>
            <a:r>
              <a:rPr lang="fr-BE" dirty="0"/>
              <a:t>Bacopa </a:t>
            </a:r>
            <a:r>
              <a:rPr lang="fr-BE" dirty="0" err="1"/>
              <a:t>cordata</a:t>
            </a:r>
            <a:r>
              <a:rPr lang="fr-BE" dirty="0"/>
              <a:t> Gulliver Dynamic White </a:t>
            </a:r>
          </a:p>
        </p:txBody>
      </p:sp>
      <p:pic>
        <p:nvPicPr>
          <p:cNvPr id="31746" name="Picture 2" descr="Bacopa cordata Dynamic White ®">
            <a:extLst>
              <a:ext uri="{FF2B5EF4-FFF2-40B4-BE49-F238E27FC236}">
                <a16:creationId xmlns:a16="http://schemas.microsoft.com/office/drawing/2014/main" id="{75A519FC-2AC8-4E1C-5234-4BB93642CD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3010" y="1886010"/>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6476C82-38D6-AFF2-127E-06EA3C06E61D}"/>
              </a:ext>
            </a:extLst>
          </p:cNvPr>
          <p:cNvSpPr txBox="1"/>
          <p:nvPr/>
        </p:nvSpPr>
        <p:spPr>
          <a:xfrm>
            <a:off x="5815605" y="2052548"/>
            <a:ext cx="3794925" cy="2031325"/>
          </a:xfrm>
          <a:prstGeom prst="rect">
            <a:avLst/>
          </a:prstGeom>
          <a:noFill/>
        </p:spPr>
        <p:txBody>
          <a:bodyPr wrap="square">
            <a:spAutoFit/>
          </a:bodyPr>
          <a:lstStyle/>
          <a:p>
            <a:pPr algn="just"/>
            <a:r>
              <a:rPr lang="fr-FR" b="0" i="0" dirty="0">
                <a:solidFill>
                  <a:srgbClr val="6B7280"/>
                </a:solidFill>
                <a:effectLst/>
                <a:latin typeface="ui-sans-serif"/>
              </a:rPr>
              <a:t>La série Bacopa Gulliver a un port plus ouvert, adapté aux pots suspendus et aux mélanges. Les fleurs sont plus grandes que dans les autres séries et se ramifient mieux.</a:t>
            </a:r>
          </a:p>
          <a:p>
            <a:pPr algn="just"/>
            <a:br>
              <a:rPr lang="fr-FR" dirty="0"/>
            </a:br>
            <a:endParaRPr lang="fr-BE" dirty="0"/>
          </a:p>
        </p:txBody>
      </p:sp>
      <p:pic>
        <p:nvPicPr>
          <p:cNvPr id="6" name="Picture 8" descr="Icône Demi-soleil Et Plein Soleil. Illustration De Symbole De Vecteur ...">
            <a:extLst>
              <a:ext uri="{FF2B5EF4-FFF2-40B4-BE49-F238E27FC236}">
                <a16:creationId xmlns:a16="http://schemas.microsoft.com/office/drawing/2014/main" id="{A62B89AB-181E-340B-6F8D-7F16A2F3AB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6249323" y="4361954"/>
            <a:ext cx="3024679"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2E2D95E8-F801-9B31-3E5E-56CE851D07B8}"/>
              </a:ext>
            </a:extLst>
          </p:cNvPr>
          <p:cNvSpPr/>
          <p:nvPr/>
        </p:nvSpPr>
        <p:spPr>
          <a:xfrm>
            <a:off x="328933" y="1387902"/>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119579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179247-D8D7-46D8-DEBE-784CF1C1BBBC}"/>
              </a:ext>
            </a:extLst>
          </p:cNvPr>
          <p:cNvSpPr>
            <a:spLocks noGrp="1"/>
          </p:cNvSpPr>
          <p:nvPr>
            <p:ph type="title"/>
          </p:nvPr>
        </p:nvSpPr>
        <p:spPr/>
        <p:txBody>
          <a:bodyPr/>
          <a:lstStyle/>
          <a:p>
            <a:r>
              <a:rPr lang="fr-BE" dirty="0" err="1"/>
              <a:t>Echinacea</a:t>
            </a:r>
            <a:r>
              <a:rPr lang="fr-BE" dirty="0"/>
              <a:t> purpurea </a:t>
            </a:r>
            <a:r>
              <a:rPr lang="fr-BE" dirty="0" err="1"/>
              <a:t>Sunseekers</a:t>
            </a:r>
            <a:r>
              <a:rPr lang="fr-BE" dirty="0"/>
              <a:t> </a:t>
            </a:r>
            <a:r>
              <a:rPr lang="fr-BE" dirty="0" err="1"/>
              <a:t>Scarlet</a:t>
            </a:r>
            <a:endParaRPr lang="fr-BE" dirty="0"/>
          </a:p>
        </p:txBody>
      </p:sp>
      <p:pic>
        <p:nvPicPr>
          <p:cNvPr id="2050" name="Picture 2" descr="Echinacea purpurea Scarlet ®">
            <a:extLst>
              <a:ext uri="{FF2B5EF4-FFF2-40B4-BE49-F238E27FC236}">
                <a16:creationId xmlns:a16="http://schemas.microsoft.com/office/drawing/2014/main" id="{8A389FCE-813C-5B94-B41F-2FC06D3483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35300" y="2160588"/>
            <a:ext cx="3881437" cy="38814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C4825820-6C0D-D9EE-C917-5648413010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904"/>
          <a:stretch/>
        </p:blipFill>
        <p:spPr bwMode="auto">
          <a:xfrm>
            <a:off x="775655" y="3901118"/>
            <a:ext cx="1802058" cy="140365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228EA0E2-2B70-FCDA-F889-6B89A00CA769}"/>
              </a:ext>
            </a:extLst>
          </p:cNvPr>
          <p:cNvSpPr/>
          <p:nvPr/>
        </p:nvSpPr>
        <p:spPr>
          <a:xfrm>
            <a:off x="5486403" y="1435683"/>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3€</a:t>
            </a:r>
          </a:p>
        </p:txBody>
      </p:sp>
    </p:spTree>
    <p:extLst>
      <p:ext uri="{BB962C8B-B14F-4D97-AF65-F5344CB8AC3E}">
        <p14:creationId xmlns:p14="http://schemas.microsoft.com/office/powerpoint/2010/main" val="1800678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2E1B38-AE8A-D431-61A6-F7D3C212E6E5}"/>
              </a:ext>
            </a:extLst>
          </p:cNvPr>
          <p:cNvSpPr>
            <a:spLocks noGrp="1"/>
          </p:cNvSpPr>
          <p:nvPr>
            <p:ph type="title"/>
          </p:nvPr>
        </p:nvSpPr>
        <p:spPr/>
        <p:txBody>
          <a:bodyPr/>
          <a:lstStyle/>
          <a:p>
            <a:r>
              <a:rPr lang="fr-BE" dirty="0" err="1"/>
              <a:t>Calibrachoa</a:t>
            </a:r>
            <a:r>
              <a:rPr lang="fr-BE" dirty="0"/>
              <a:t> Colibri Tangerine </a:t>
            </a:r>
          </a:p>
        </p:txBody>
      </p:sp>
      <p:pic>
        <p:nvPicPr>
          <p:cNvPr id="33794" name="Picture 2" descr="Calibrachoa hybrida Colibri Tangerine ™">
            <a:extLst>
              <a:ext uri="{FF2B5EF4-FFF2-40B4-BE49-F238E27FC236}">
                <a16:creationId xmlns:a16="http://schemas.microsoft.com/office/drawing/2014/main" id="{27650124-AC63-7CCA-4ABE-998337F6B9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92565" y="1444236"/>
            <a:ext cx="3881437" cy="388143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589AD89-4B00-2E9C-D4CC-6BFACEC82DED}"/>
              </a:ext>
            </a:extLst>
          </p:cNvPr>
          <p:cNvSpPr txBox="1"/>
          <p:nvPr/>
        </p:nvSpPr>
        <p:spPr>
          <a:xfrm>
            <a:off x="838200" y="1739136"/>
            <a:ext cx="4353014" cy="2862322"/>
          </a:xfrm>
          <a:prstGeom prst="rect">
            <a:avLst/>
          </a:prstGeom>
          <a:noFill/>
        </p:spPr>
        <p:txBody>
          <a:bodyPr wrap="square">
            <a:spAutoFit/>
          </a:bodyPr>
          <a:lstStyle/>
          <a:p>
            <a:pPr algn="just"/>
            <a:r>
              <a:rPr lang="fr-FR" b="0" i="0" dirty="0">
                <a:solidFill>
                  <a:srgbClr val="6B7280"/>
                </a:solidFill>
                <a:effectLst/>
                <a:latin typeface="ui-sans-serif"/>
              </a:rPr>
              <a:t>La série Colibri a un port compact et ne nécessite que peu ou pas de produits </a:t>
            </a:r>
            <a:r>
              <a:rPr lang="fr-FR" b="0" i="0" dirty="0" err="1">
                <a:solidFill>
                  <a:srgbClr val="6B7280"/>
                </a:solidFill>
                <a:effectLst/>
                <a:latin typeface="ui-sans-serif"/>
              </a:rPr>
              <a:t>nanifiants</a:t>
            </a:r>
            <a:r>
              <a:rPr lang="fr-FR" b="0" i="0" dirty="0">
                <a:solidFill>
                  <a:srgbClr val="6B7280"/>
                </a:solidFill>
                <a:effectLst/>
                <a:latin typeface="ui-sans-serif"/>
              </a:rPr>
              <a:t>. Les plantes sont bien ramifiées, ce qui signifie un meilleur rendement au jardin et une plus grande floraison pour le consommateur. Idéales pour les petits pots et les pots compacts suspendus. Testées quant à leur sensibilité au pH et fleuriront avec une durée minimale de jour de 10 heures.</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4A5E683A-A76E-6AAC-610D-79435DCCB3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5" t="768" r="70934" b="-768"/>
          <a:stretch/>
        </p:blipFill>
        <p:spPr bwMode="auto">
          <a:xfrm>
            <a:off x="5191214" y="5598334"/>
            <a:ext cx="1405530"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0AD98404-040A-4AB7-6DAC-902B8F34E736}"/>
              </a:ext>
            </a:extLst>
          </p:cNvPr>
          <p:cNvSpPr/>
          <p:nvPr/>
        </p:nvSpPr>
        <p:spPr>
          <a:xfrm>
            <a:off x="8555544" y="4494996"/>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3175587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D5972A-E62A-57E7-9A06-26F761954029}"/>
              </a:ext>
            </a:extLst>
          </p:cNvPr>
          <p:cNvSpPr>
            <a:spLocks noGrp="1"/>
          </p:cNvSpPr>
          <p:nvPr>
            <p:ph type="title"/>
          </p:nvPr>
        </p:nvSpPr>
        <p:spPr/>
        <p:txBody>
          <a:bodyPr/>
          <a:lstStyle/>
          <a:p>
            <a:r>
              <a:rPr lang="fr-BE" dirty="0" err="1"/>
              <a:t>Campanula</a:t>
            </a:r>
            <a:r>
              <a:rPr lang="fr-BE" dirty="0"/>
              <a:t> </a:t>
            </a:r>
            <a:r>
              <a:rPr lang="fr-BE" dirty="0" err="1"/>
              <a:t>muralis</a:t>
            </a:r>
            <a:r>
              <a:rPr lang="fr-BE" dirty="0"/>
              <a:t> </a:t>
            </a:r>
          </a:p>
        </p:txBody>
      </p:sp>
      <p:pic>
        <p:nvPicPr>
          <p:cNvPr id="34818" name="Picture 2" descr="Campanula portenschlagiana">
            <a:extLst>
              <a:ext uri="{FF2B5EF4-FFF2-40B4-BE49-F238E27FC236}">
                <a16:creationId xmlns:a16="http://schemas.microsoft.com/office/drawing/2014/main" id="{236F8FF1-7738-E7BB-8F78-FBF275B047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9878" y="1558206"/>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C3859F2-F03C-7894-276D-0839FC0B1463}"/>
              </a:ext>
            </a:extLst>
          </p:cNvPr>
          <p:cNvSpPr txBox="1"/>
          <p:nvPr/>
        </p:nvSpPr>
        <p:spPr>
          <a:xfrm>
            <a:off x="5640311" y="1558206"/>
            <a:ext cx="3895575" cy="2585323"/>
          </a:xfrm>
          <a:prstGeom prst="rect">
            <a:avLst/>
          </a:prstGeom>
          <a:noFill/>
        </p:spPr>
        <p:txBody>
          <a:bodyPr wrap="square">
            <a:spAutoFit/>
          </a:bodyPr>
          <a:lstStyle/>
          <a:p>
            <a:pPr algn="just"/>
            <a:r>
              <a:rPr lang="fr-FR" b="0" i="0" dirty="0">
                <a:solidFill>
                  <a:srgbClr val="000000"/>
                </a:solidFill>
                <a:effectLst/>
                <a:latin typeface="ui-sans-serif"/>
              </a:rPr>
              <a:t>Une </a:t>
            </a:r>
            <a:r>
              <a:rPr lang="fr-FR" b="0" i="0" dirty="0" err="1">
                <a:solidFill>
                  <a:srgbClr val="000000"/>
                </a:solidFill>
                <a:effectLst/>
                <a:latin typeface="ui-sans-serif"/>
              </a:rPr>
              <a:t>Campanula</a:t>
            </a:r>
            <a:r>
              <a:rPr lang="fr-FR" b="0" i="0" dirty="0">
                <a:solidFill>
                  <a:srgbClr val="000000"/>
                </a:solidFill>
                <a:effectLst/>
                <a:latin typeface="ui-sans-serif"/>
              </a:rPr>
              <a:t> vigoureuse et vraiment facile, pour tous les sols drainés, au soleil ou à l'ombre légère. Le coussin de feuilles se couvre au printemps, jusqu'en début d'été, puis à l'automne, de nombreuses fleurs en étoiles d'un bleu-violacé très vif. Ce merveilleux couvre-sol, très florifère, mérite de figurer en bonne place dans la rocaille.</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EEB2F640-3211-F514-A2A3-56622D4FBC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6096000" y="4404734"/>
            <a:ext cx="3024679"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16C93CE0-2D62-C394-5550-B532C0F26C85}"/>
              </a:ext>
            </a:extLst>
          </p:cNvPr>
          <p:cNvSpPr/>
          <p:nvPr/>
        </p:nvSpPr>
        <p:spPr>
          <a:xfrm>
            <a:off x="328933" y="1387902"/>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320169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CF901-46EF-FF46-1AD9-21D3E087423E}"/>
              </a:ext>
            </a:extLst>
          </p:cNvPr>
          <p:cNvSpPr>
            <a:spLocks noGrp="1"/>
          </p:cNvSpPr>
          <p:nvPr>
            <p:ph type="title"/>
          </p:nvPr>
        </p:nvSpPr>
        <p:spPr/>
        <p:txBody>
          <a:bodyPr/>
          <a:lstStyle/>
          <a:p>
            <a:r>
              <a:rPr lang="fr-BE" dirty="0" err="1"/>
              <a:t>Anthirrhinum</a:t>
            </a:r>
            <a:r>
              <a:rPr lang="fr-BE" dirty="0"/>
              <a:t> </a:t>
            </a:r>
            <a:r>
              <a:rPr lang="fr-BE" dirty="0" err="1"/>
              <a:t>majus</a:t>
            </a:r>
            <a:r>
              <a:rPr lang="fr-BE" dirty="0"/>
              <a:t> Top King Mix </a:t>
            </a:r>
          </a:p>
        </p:txBody>
      </p:sp>
      <p:pic>
        <p:nvPicPr>
          <p:cNvPr id="35842" name="Picture 2" descr="Antirrhinum majus Top King Mix">
            <a:extLst>
              <a:ext uri="{FF2B5EF4-FFF2-40B4-BE49-F238E27FC236}">
                <a16:creationId xmlns:a16="http://schemas.microsoft.com/office/drawing/2014/main" id="{7365D842-EE21-E8E3-8920-026B8D2217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92927" y="1816998"/>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015EE51-BBB0-2A17-5D34-67D8BE4CDF8B}"/>
              </a:ext>
            </a:extLst>
          </p:cNvPr>
          <p:cNvSpPr txBox="1"/>
          <p:nvPr/>
        </p:nvSpPr>
        <p:spPr>
          <a:xfrm>
            <a:off x="606005" y="1912052"/>
            <a:ext cx="6094562" cy="2585323"/>
          </a:xfrm>
          <a:prstGeom prst="rect">
            <a:avLst/>
          </a:prstGeom>
          <a:noFill/>
        </p:spPr>
        <p:txBody>
          <a:bodyPr wrap="square">
            <a:spAutoFit/>
          </a:bodyPr>
          <a:lstStyle/>
          <a:p>
            <a:pPr algn="just"/>
            <a:r>
              <a:rPr lang="fr-FR" b="0" i="0" dirty="0">
                <a:solidFill>
                  <a:srgbClr val="6B7280"/>
                </a:solidFill>
                <a:effectLst/>
                <a:latin typeface="ui-sans-serif"/>
              </a:rPr>
              <a:t>Vivace, en général traitée comme annuelle. Plantes à massifs: vendables 3 mois après semis. Planter les variétés de fleurs coupées 6 - 7 semaines après semis: 10 x 10 cm: 1 tige. A plantation à 25 x 25 cm, immédiatement pincer à 15 - 20 cm d'hauteur pour obtenir plusieurs tiges, mais ceci retarde la floraison de 10 jours. Après plantation, éviter les excès de salinité et d'humidité et les fertilisations trop azotées ou concentrées. Fertiliser à faibles concentrations. Culture aérée et lumineuse. belle série</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B65AF460-6589-FCE0-7D8A-E3383C87FE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2070915" y="5044386"/>
            <a:ext cx="3024679"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7425259A-B0B5-4419-4B9B-A3897788EFD8}"/>
              </a:ext>
            </a:extLst>
          </p:cNvPr>
          <p:cNvSpPr/>
          <p:nvPr/>
        </p:nvSpPr>
        <p:spPr>
          <a:xfrm>
            <a:off x="6028290" y="4875985"/>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3€</a:t>
            </a:r>
          </a:p>
        </p:txBody>
      </p:sp>
    </p:spTree>
    <p:extLst>
      <p:ext uri="{BB962C8B-B14F-4D97-AF65-F5344CB8AC3E}">
        <p14:creationId xmlns:p14="http://schemas.microsoft.com/office/powerpoint/2010/main" val="2833966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75CE5-963B-2DA4-099B-1F9B67A0C55A}"/>
              </a:ext>
            </a:extLst>
          </p:cNvPr>
          <p:cNvSpPr>
            <a:spLocks noGrp="1"/>
          </p:cNvSpPr>
          <p:nvPr>
            <p:ph type="title"/>
          </p:nvPr>
        </p:nvSpPr>
        <p:spPr/>
        <p:txBody>
          <a:bodyPr/>
          <a:lstStyle/>
          <a:p>
            <a:r>
              <a:rPr lang="fr-BE" dirty="0"/>
              <a:t>Carex </a:t>
            </a:r>
            <a:r>
              <a:rPr lang="fr-BE" dirty="0" err="1"/>
              <a:t>comans</a:t>
            </a:r>
            <a:r>
              <a:rPr lang="fr-BE" dirty="0"/>
              <a:t> Amazon Mist </a:t>
            </a:r>
          </a:p>
        </p:txBody>
      </p:sp>
      <p:pic>
        <p:nvPicPr>
          <p:cNvPr id="36866" name="Picture 2" descr="Carex comans Amazon Mist">
            <a:extLst>
              <a:ext uri="{FF2B5EF4-FFF2-40B4-BE49-F238E27FC236}">
                <a16:creationId xmlns:a16="http://schemas.microsoft.com/office/drawing/2014/main" id="{4810CBF9-6300-581D-1A6C-1DBB314ED5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7403" y="1758426"/>
            <a:ext cx="4618007" cy="461800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6CB0701-88C4-D017-C78C-EBB3A25AD519}"/>
              </a:ext>
            </a:extLst>
          </p:cNvPr>
          <p:cNvSpPr txBox="1"/>
          <p:nvPr/>
        </p:nvSpPr>
        <p:spPr>
          <a:xfrm>
            <a:off x="5756527" y="2747471"/>
            <a:ext cx="3946453" cy="1200329"/>
          </a:xfrm>
          <a:prstGeom prst="rect">
            <a:avLst/>
          </a:prstGeom>
          <a:noFill/>
        </p:spPr>
        <p:txBody>
          <a:bodyPr wrap="square">
            <a:spAutoFit/>
          </a:bodyPr>
          <a:lstStyle/>
          <a:p>
            <a:pPr algn="just"/>
            <a:r>
              <a:rPr lang="fr-FR" b="0" i="0" dirty="0">
                <a:solidFill>
                  <a:srgbClr val="000000"/>
                </a:solidFill>
                <a:effectLst/>
                <a:latin typeface="ui-sans-serif"/>
              </a:rPr>
              <a:t>Des feuilles vert-bleu-gris (dessous blanc) qui se recourbent élégamment. Idéale pour jardinières ou pour mettre un accent dans le jardin.</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D8C46DFE-2FE8-CF09-17AE-F9213F3262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5" t="768" r="70934" b="-768"/>
          <a:stretch/>
        </p:blipFill>
        <p:spPr bwMode="auto">
          <a:xfrm>
            <a:off x="7103989" y="4567755"/>
            <a:ext cx="1405530"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3F676407-9059-3359-0751-ECFED292DF9B}"/>
              </a:ext>
            </a:extLst>
          </p:cNvPr>
          <p:cNvSpPr/>
          <p:nvPr/>
        </p:nvSpPr>
        <p:spPr>
          <a:xfrm>
            <a:off x="328933" y="1387902"/>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3693815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61941-0F9C-3FB5-7BD8-8E8D103007F2}"/>
              </a:ext>
            </a:extLst>
          </p:cNvPr>
          <p:cNvSpPr>
            <a:spLocks noGrp="1"/>
          </p:cNvSpPr>
          <p:nvPr>
            <p:ph type="title"/>
          </p:nvPr>
        </p:nvSpPr>
        <p:spPr/>
        <p:txBody>
          <a:bodyPr/>
          <a:lstStyle/>
          <a:p>
            <a:r>
              <a:rPr lang="fr-BE" dirty="0"/>
              <a:t>Cosmos bipinnatus Cantate Mix </a:t>
            </a:r>
          </a:p>
        </p:txBody>
      </p:sp>
      <p:pic>
        <p:nvPicPr>
          <p:cNvPr id="37890" name="Picture 2" descr="Cosmos bipinnatus Cantate Mix">
            <a:extLst>
              <a:ext uri="{FF2B5EF4-FFF2-40B4-BE49-F238E27FC236}">
                <a16:creationId xmlns:a16="http://schemas.microsoft.com/office/drawing/2014/main" id="{2BA11763-FC21-A638-04F1-DD724DF449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80291" y="1493808"/>
            <a:ext cx="5056282" cy="505628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05760549-A568-ADA9-A772-042527C3F980}"/>
              </a:ext>
            </a:extLst>
          </p:cNvPr>
          <p:cNvSpPr txBox="1"/>
          <p:nvPr/>
        </p:nvSpPr>
        <p:spPr>
          <a:xfrm>
            <a:off x="312707" y="1785515"/>
            <a:ext cx="2991210" cy="2031325"/>
          </a:xfrm>
          <a:prstGeom prst="rect">
            <a:avLst/>
          </a:prstGeom>
          <a:noFill/>
        </p:spPr>
        <p:txBody>
          <a:bodyPr wrap="square">
            <a:spAutoFit/>
          </a:bodyPr>
          <a:lstStyle/>
          <a:p>
            <a:pPr algn="just"/>
            <a:r>
              <a:rPr lang="fr-FR" b="0" i="0" dirty="0">
                <a:solidFill>
                  <a:srgbClr val="6B7280"/>
                </a:solidFill>
                <a:effectLst/>
                <a:latin typeface="ui-sans-serif"/>
              </a:rPr>
              <a:t>Très belle plante à massif semi-naine pour les grands massifs, les plantes en pot d'été et la production de fleurs coupées. </a:t>
            </a:r>
            <a:r>
              <a:rPr lang="fr-FR" b="0" i="0" dirty="0" err="1">
                <a:solidFill>
                  <a:srgbClr val="6B7280"/>
                </a:solidFill>
                <a:effectLst/>
                <a:latin typeface="ui-sans-serif"/>
              </a:rPr>
              <a:t>Sonata</a:t>
            </a:r>
            <a:r>
              <a:rPr lang="fr-FR" b="0" i="0" dirty="0">
                <a:solidFill>
                  <a:srgbClr val="6B7280"/>
                </a:solidFill>
                <a:effectLst/>
                <a:latin typeface="ui-sans-serif"/>
              </a:rPr>
              <a:t>' est recommandé pour la vente au détail.</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70AFD33D-3E7B-A230-D6AA-80C8092A87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5" t="768" r="70934" b="-768"/>
          <a:stretch/>
        </p:blipFill>
        <p:spPr bwMode="auto">
          <a:xfrm>
            <a:off x="1011100" y="4540834"/>
            <a:ext cx="1405530"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3D421FC2-402C-BF87-FDF1-AFB840A36F76}"/>
              </a:ext>
            </a:extLst>
          </p:cNvPr>
          <p:cNvSpPr/>
          <p:nvPr/>
        </p:nvSpPr>
        <p:spPr>
          <a:xfrm>
            <a:off x="7818115" y="1052000"/>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1403567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BEDCF8-EA9F-7794-35B2-D82B7767B697}"/>
              </a:ext>
            </a:extLst>
          </p:cNvPr>
          <p:cNvSpPr>
            <a:spLocks noGrp="1"/>
          </p:cNvSpPr>
          <p:nvPr>
            <p:ph type="title"/>
          </p:nvPr>
        </p:nvSpPr>
        <p:spPr/>
        <p:txBody>
          <a:bodyPr/>
          <a:lstStyle/>
          <a:p>
            <a:r>
              <a:rPr lang="fr-BE" dirty="0" err="1"/>
              <a:t>Gazania</a:t>
            </a:r>
            <a:r>
              <a:rPr lang="fr-BE" dirty="0"/>
              <a:t> </a:t>
            </a:r>
            <a:r>
              <a:rPr lang="fr-BE" dirty="0" err="1"/>
              <a:t>rigens</a:t>
            </a:r>
            <a:r>
              <a:rPr lang="fr-BE" dirty="0"/>
              <a:t> </a:t>
            </a:r>
            <a:r>
              <a:rPr lang="fr-BE" dirty="0" err="1"/>
              <a:t>Frosty</a:t>
            </a:r>
            <a:r>
              <a:rPr lang="fr-BE" dirty="0"/>
              <a:t> Kiss Mix </a:t>
            </a:r>
          </a:p>
        </p:txBody>
      </p:sp>
      <p:pic>
        <p:nvPicPr>
          <p:cNvPr id="38914" name="Picture 2" descr="Gazania rigens Frosty Kiss Mix">
            <a:extLst>
              <a:ext uri="{FF2B5EF4-FFF2-40B4-BE49-F238E27FC236}">
                <a16:creationId xmlns:a16="http://schemas.microsoft.com/office/drawing/2014/main" id="{185CAC94-052D-DEB0-A86A-D75FC1619D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BE3934E-C599-A889-38CC-E95A1772453F}"/>
              </a:ext>
            </a:extLst>
          </p:cNvPr>
          <p:cNvSpPr txBox="1"/>
          <p:nvPr/>
        </p:nvSpPr>
        <p:spPr>
          <a:xfrm>
            <a:off x="5600700" y="1922109"/>
            <a:ext cx="3673302" cy="2862322"/>
          </a:xfrm>
          <a:prstGeom prst="rect">
            <a:avLst/>
          </a:prstGeom>
          <a:noFill/>
        </p:spPr>
        <p:txBody>
          <a:bodyPr wrap="square">
            <a:spAutoFit/>
          </a:bodyPr>
          <a:lstStyle/>
          <a:p>
            <a:pPr algn="just"/>
            <a:r>
              <a:rPr lang="fr-FR" b="0" i="0" dirty="0">
                <a:solidFill>
                  <a:srgbClr val="6B7280"/>
                </a:solidFill>
                <a:effectLst/>
                <a:latin typeface="ui-sans-serif"/>
              </a:rPr>
              <a:t>Idéale pour massifs et conteneurs en plein soleil. Si semis au printemps, floraison après 3,5 - 4 mois. Pour de plus grandes plantes avec floraison plus précoce au printemps, on peut aussi semer en août et les hiverner à l'abri du gel. Ne couvrir que légèrement les graines au semis. Supporte un gel léger, peut hiverner en cas d'hivers doux.</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AECFD26C-3B05-C959-5688-40C801FB0C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5" t="768" r="70934" b="-768"/>
          <a:stretch/>
        </p:blipFill>
        <p:spPr bwMode="auto">
          <a:xfrm>
            <a:off x="5668132" y="4763698"/>
            <a:ext cx="1405530"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28A44E4B-F3A8-5454-79A5-148C165047A1}"/>
              </a:ext>
            </a:extLst>
          </p:cNvPr>
          <p:cNvSpPr/>
          <p:nvPr/>
        </p:nvSpPr>
        <p:spPr>
          <a:xfrm>
            <a:off x="328933" y="1387902"/>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3708562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DC0862-7C9A-1BFF-6615-5B1A856A29E0}"/>
              </a:ext>
            </a:extLst>
          </p:cNvPr>
          <p:cNvSpPr>
            <a:spLocks noGrp="1"/>
          </p:cNvSpPr>
          <p:nvPr>
            <p:ph type="title"/>
          </p:nvPr>
        </p:nvSpPr>
        <p:spPr/>
        <p:txBody>
          <a:bodyPr/>
          <a:lstStyle/>
          <a:p>
            <a:r>
              <a:rPr lang="fr-BE" dirty="0"/>
              <a:t>Portulaca </a:t>
            </a:r>
            <a:r>
              <a:rPr lang="fr-BE" dirty="0" err="1"/>
              <a:t>grandiflora</a:t>
            </a:r>
            <a:r>
              <a:rPr lang="fr-BE" dirty="0"/>
              <a:t> Morning Sun Mix </a:t>
            </a:r>
          </a:p>
        </p:txBody>
      </p:sp>
      <p:pic>
        <p:nvPicPr>
          <p:cNvPr id="40962" name="Picture 2" descr="Portulaca grandiflora Morning Sun Mix">
            <a:extLst>
              <a:ext uri="{FF2B5EF4-FFF2-40B4-BE49-F238E27FC236}">
                <a16:creationId xmlns:a16="http://schemas.microsoft.com/office/drawing/2014/main" id="{7B908359-355B-3155-7841-7DBF47E65E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199" y="1600199"/>
            <a:ext cx="3889075" cy="388907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8249460D-D0D3-6CB0-F4C0-6FED59F19FA9}"/>
              </a:ext>
            </a:extLst>
          </p:cNvPr>
          <p:cNvSpPr txBox="1"/>
          <p:nvPr/>
        </p:nvSpPr>
        <p:spPr>
          <a:xfrm>
            <a:off x="4876081" y="2337606"/>
            <a:ext cx="4202605" cy="1200329"/>
          </a:xfrm>
          <a:prstGeom prst="rect">
            <a:avLst/>
          </a:prstGeom>
          <a:noFill/>
        </p:spPr>
        <p:txBody>
          <a:bodyPr wrap="square">
            <a:spAutoFit/>
          </a:bodyPr>
          <a:lstStyle/>
          <a:p>
            <a:pPr algn="just"/>
            <a:r>
              <a:rPr lang="fr-FR" b="0" i="0" dirty="0">
                <a:solidFill>
                  <a:srgbClr val="6B7280"/>
                </a:solidFill>
                <a:effectLst/>
                <a:latin typeface="ui-sans-serif"/>
              </a:rPr>
              <a:t>Annuelle: massif, jardinière mixte et rocaille. Semis direct en pots/barquettes est possible. Culture lumineuse, chaude, sèche.</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A0D21F32-660C-A6DC-1EA6-6CFCAF7392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5" t="768" r="70934" b="-768"/>
          <a:stretch/>
        </p:blipFill>
        <p:spPr bwMode="auto">
          <a:xfrm>
            <a:off x="5668132" y="4763698"/>
            <a:ext cx="1405530"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0326D6CD-F70E-652D-445F-27C3E8523165}"/>
              </a:ext>
            </a:extLst>
          </p:cNvPr>
          <p:cNvSpPr/>
          <p:nvPr/>
        </p:nvSpPr>
        <p:spPr>
          <a:xfrm>
            <a:off x="3930550" y="4763698"/>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3768809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ACC481-D862-1365-3FB4-C15E5B68EF44}"/>
              </a:ext>
            </a:extLst>
          </p:cNvPr>
          <p:cNvSpPr>
            <a:spLocks noGrp="1"/>
          </p:cNvSpPr>
          <p:nvPr>
            <p:ph type="title"/>
          </p:nvPr>
        </p:nvSpPr>
        <p:spPr>
          <a:xfrm>
            <a:off x="4315968" y="385167"/>
            <a:ext cx="5046295" cy="1783080"/>
          </a:xfrm>
        </p:spPr>
        <p:txBody>
          <a:bodyPr vert="horz" lIns="91440" tIns="45720" rIns="91440" bIns="45720" rtlCol="0" anchor="b">
            <a:normAutofit/>
          </a:bodyPr>
          <a:lstStyle/>
          <a:p>
            <a:r>
              <a:rPr lang="en-US" sz="5400" dirty="0"/>
              <a:t>BIDEN BLAZING RING OF FIRE </a:t>
            </a:r>
          </a:p>
        </p:txBody>
      </p:sp>
      <p:pic>
        <p:nvPicPr>
          <p:cNvPr id="5122" name="Picture 2">
            <a:extLst>
              <a:ext uri="{FF2B5EF4-FFF2-40B4-BE49-F238E27FC236}">
                <a16:creationId xmlns:a16="http://schemas.microsoft.com/office/drawing/2014/main" id="{62C5EF1D-9999-A32E-8FFF-AE2322D9CF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3380" y="0"/>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cône Demi-soleil Et Plein Soleil. Illustration De Symbole De Vecteur ...">
            <a:extLst>
              <a:ext uri="{FF2B5EF4-FFF2-40B4-BE49-F238E27FC236}">
                <a16:creationId xmlns:a16="http://schemas.microsoft.com/office/drawing/2014/main" id="{4067B1A1-3216-C177-491D-8DCD46653D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830"/>
          <a:stretch/>
        </p:blipFill>
        <p:spPr bwMode="auto">
          <a:xfrm>
            <a:off x="320040" y="4497171"/>
            <a:ext cx="3995928" cy="140365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5AD984F5-84CE-2C89-FB99-49BF928F6CC9}"/>
              </a:ext>
            </a:extLst>
          </p:cNvPr>
          <p:cNvSpPr txBox="1"/>
          <p:nvPr/>
        </p:nvSpPr>
        <p:spPr>
          <a:xfrm>
            <a:off x="4315968" y="2706624"/>
            <a:ext cx="5453183" cy="3483864"/>
          </a:xfrm>
          <a:prstGeom prst="rect">
            <a:avLst/>
          </a:prstGeom>
        </p:spPr>
        <p:txBody>
          <a:bodyPr vert="horz" lIns="91440" tIns="45720" rIns="91440" bIns="45720" rtlCol="0">
            <a:normAutofit/>
          </a:bodyPr>
          <a:lstStyle/>
          <a:p>
            <a:pPr algn="just">
              <a:lnSpc>
                <a:spcPct val="90000"/>
              </a:lnSpc>
              <a:spcAft>
                <a:spcPts val="600"/>
              </a:spcAft>
            </a:pPr>
            <a:r>
              <a:rPr lang="en-US" sz="2200" b="0" i="0" dirty="0">
                <a:effectLst/>
              </a:rPr>
              <a:t>Blazing Ring of Fire </a:t>
            </a:r>
            <a:r>
              <a:rPr lang="en-US" sz="2200" b="0" i="0" dirty="0" err="1">
                <a:effectLst/>
              </a:rPr>
              <a:t>est</a:t>
            </a:r>
            <a:r>
              <a:rPr lang="en-US" sz="2200" b="0" i="0" dirty="0">
                <a:effectLst/>
              </a:rPr>
              <a:t> </a:t>
            </a:r>
            <a:r>
              <a:rPr lang="en-US" sz="2200" b="0" i="0" dirty="0" err="1">
                <a:effectLst/>
              </a:rPr>
              <a:t>une</a:t>
            </a:r>
            <a:r>
              <a:rPr lang="en-US" sz="2200" b="0" i="0" dirty="0">
                <a:effectLst/>
              </a:rPr>
              <a:t> </a:t>
            </a:r>
            <a:r>
              <a:rPr lang="en-US" sz="2200" b="0" i="0" dirty="0" err="1">
                <a:effectLst/>
              </a:rPr>
              <a:t>sélection</a:t>
            </a:r>
            <a:r>
              <a:rPr lang="en-US" sz="2200" b="0" i="0" dirty="0">
                <a:effectLst/>
              </a:rPr>
              <a:t> </a:t>
            </a:r>
            <a:r>
              <a:rPr lang="en-US" sz="2200" b="0" i="0" dirty="0" err="1">
                <a:effectLst/>
              </a:rPr>
              <a:t>naturellement</a:t>
            </a:r>
            <a:r>
              <a:rPr lang="en-US" sz="2200" b="0" i="0" dirty="0">
                <a:effectLst/>
              </a:rPr>
              <a:t> </a:t>
            </a:r>
            <a:r>
              <a:rPr lang="en-US" sz="2200" b="0" i="0" dirty="0" err="1">
                <a:effectLst/>
              </a:rPr>
              <a:t>compacte</a:t>
            </a:r>
            <a:r>
              <a:rPr lang="en-US" sz="2200" b="0" i="0" dirty="0">
                <a:effectLst/>
              </a:rPr>
              <a:t> qui ne </a:t>
            </a:r>
            <a:r>
              <a:rPr lang="en-US" sz="2200" b="0" i="0" dirty="0" err="1">
                <a:effectLst/>
              </a:rPr>
              <a:t>nécessite</a:t>
            </a:r>
            <a:r>
              <a:rPr lang="en-US" sz="2200" b="0" i="0" dirty="0">
                <a:effectLst/>
              </a:rPr>
              <a:t> que peu </a:t>
            </a:r>
            <a:r>
              <a:rPr lang="en-US" sz="2200" b="0" i="0" dirty="0" err="1">
                <a:effectLst/>
              </a:rPr>
              <a:t>ou</a:t>
            </a:r>
            <a:r>
              <a:rPr lang="en-US" sz="2200" b="0" i="0" dirty="0">
                <a:effectLst/>
              </a:rPr>
              <a:t> pas </a:t>
            </a:r>
            <a:r>
              <a:rPr lang="en-US" sz="2200" b="0" i="0" dirty="0" err="1">
                <a:effectLst/>
              </a:rPr>
              <a:t>d'inhibiteurs</a:t>
            </a:r>
            <a:r>
              <a:rPr lang="en-US" sz="2200" b="0" i="0" dirty="0">
                <a:effectLst/>
              </a:rPr>
              <a:t>. Elle a </a:t>
            </a:r>
            <a:r>
              <a:rPr lang="en-US" sz="2200" b="0" i="0" dirty="0" err="1">
                <a:effectLst/>
              </a:rPr>
              <a:t>une</a:t>
            </a:r>
            <a:r>
              <a:rPr lang="en-US" sz="2200" b="0" i="0" dirty="0">
                <a:effectLst/>
              </a:rPr>
              <a:t> abondance de fleurs orange extra-larges et </a:t>
            </a:r>
            <a:r>
              <a:rPr lang="en-US" sz="2200" b="0" i="0" dirty="0" err="1">
                <a:effectLst/>
              </a:rPr>
              <a:t>fleurit</a:t>
            </a:r>
            <a:r>
              <a:rPr lang="en-US" sz="2200" b="0" i="0" dirty="0">
                <a:effectLst/>
              </a:rPr>
              <a:t> </a:t>
            </a:r>
            <a:r>
              <a:rPr lang="en-US" sz="2200" b="0" i="0" dirty="0" err="1">
                <a:effectLst/>
              </a:rPr>
              <a:t>jusqu'à</a:t>
            </a:r>
            <a:r>
              <a:rPr lang="en-US" sz="2200" b="0" i="0" dirty="0">
                <a:effectLst/>
              </a:rPr>
              <a:t> la fin de </a:t>
            </a:r>
            <a:r>
              <a:rPr lang="en-US" sz="2200" b="0" i="0" dirty="0" err="1">
                <a:effectLst/>
              </a:rPr>
              <a:t>l'été</a:t>
            </a:r>
            <a:r>
              <a:rPr lang="en-US" sz="2200" b="0" i="0" dirty="0">
                <a:effectLst/>
              </a:rPr>
              <a:t>. Blazing Ring of Fire </a:t>
            </a:r>
            <a:r>
              <a:rPr lang="en-US" sz="2200" b="0" i="0" dirty="0" err="1">
                <a:effectLst/>
              </a:rPr>
              <a:t>est</a:t>
            </a:r>
            <a:r>
              <a:rPr lang="en-US" sz="2200" b="0" i="0" dirty="0">
                <a:effectLst/>
              </a:rPr>
              <a:t> parfait pour les petits pots.</a:t>
            </a:r>
            <a:endParaRPr lang="en-US" sz="2200" dirty="0"/>
          </a:p>
        </p:txBody>
      </p:sp>
      <p:sp>
        <p:nvSpPr>
          <p:cNvPr id="5" name="Explosion : 8 points 4">
            <a:extLst>
              <a:ext uri="{FF2B5EF4-FFF2-40B4-BE49-F238E27FC236}">
                <a16:creationId xmlns:a16="http://schemas.microsoft.com/office/drawing/2014/main" id="{A8BF7C1E-AE32-7E12-AA1B-EAB751A02D4E}"/>
              </a:ext>
            </a:extLst>
          </p:cNvPr>
          <p:cNvSpPr/>
          <p:nvPr/>
        </p:nvSpPr>
        <p:spPr>
          <a:xfrm>
            <a:off x="373380" y="2782824"/>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3281227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77B34E-30F2-26D1-A12D-35E10185B491}"/>
              </a:ext>
            </a:extLst>
          </p:cNvPr>
          <p:cNvSpPr>
            <a:spLocks noGrp="1"/>
          </p:cNvSpPr>
          <p:nvPr>
            <p:ph type="title"/>
          </p:nvPr>
        </p:nvSpPr>
        <p:spPr>
          <a:xfrm>
            <a:off x="4797501" y="329184"/>
            <a:ext cx="6755626" cy="1783080"/>
          </a:xfrm>
        </p:spPr>
        <p:txBody>
          <a:bodyPr anchor="b">
            <a:normAutofit/>
          </a:bodyPr>
          <a:lstStyle/>
          <a:p>
            <a:r>
              <a:rPr lang="fr-FR" sz="5400"/>
              <a:t>BIDEN YELLOW CHARM </a:t>
            </a:r>
            <a:endParaRPr lang="fr-BE" sz="5400"/>
          </a:p>
        </p:txBody>
      </p:sp>
      <p:pic>
        <p:nvPicPr>
          <p:cNvPr id="6146" name="Picture 2" descr="Bidens ferulifolia">
            <a:extLst>
              <a:ext uri="{FF2B5EF4-FFF2-40B4-BE49-F238E27FC236}">
                <a16:creationId xmlns:a16="http://schemas.microsoft.com/office/drawing/2014/main" id="{4BB81F03-9367-624E-F24D-863287A9FE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4009" y="886408"/>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cône Demi-soleil Et Plein Soleil. Illustration De Symbole De Vecteur ...">
            <a:extLst>
              <a:ext uri="{FF2B5EF4-FFF2-40B4-BE49-F238E27FC236}">
                <a16:creationId xmlns:a16="http://schemas.microsoft.com/office/drawing/2014/main" id="{914082E6-FBCD-0FE8-A1E9-7F94B63E9C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830"/>
          <a:stretch/>
        </p:blipFill>
        <p:spPr bwMode="auto">
          <a:xfrm>
            <a:off x="4797501" y="2929628"/>
            <a:ext cx="3995928" cy="1403656"/>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B803B523-6BE9-2C96-F0AB-C8AD1E49D759}"/>
              </a:ext>
            </a:extLst>
          </p:cNvPr>
          <p:cNvSpPr/>
          <p:nvPr/>
        </p:nvSpPr>
        <p:spPr>
          <a:xfrm>
            <a:off x="3436027" y="4019135"/>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412970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C9D9B-B905-FB65-A3E3-152045BE66EF}"/>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dirty="0"/>
              <a:t>BIDEN PIRATE’S PEARL </a:t>
            </a:r>
          </a:p>
        </p:txBody>
      </p:sp>
      <p:pic>
        <p:nvPicPr>
          <p:cNvPr id="99330" name="Picture 2" descr="Bidens ferulifolia">
            <a:extLst>
              <a:ext uri="{FF2B5EF4-FFF2-40B4-BE49-F238E27FC236}">
                <a16:creationId xmlns:a16="http://schemas.microsoft.com/office/drawing/2014/main" id="{F2780CCF-AB2C-3B5E-F11B-030B659406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155963" y="329183"/>
            <a:ext cx="3429969" cy="342996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1B05D9A7-32AB-DB12-FEFE-AD942F3F6E5E}"/>
              </a:ext>
            </a:extLst>
          </p:cNvPr>
          <p:cNvSpPr txBox="1"/>
          <p:nvPr/>
        </p:nvSpPr>
        <p:spPr>
          <a:xfrm>
            <a:off x="640080" y="2706624"/>
            <a:ext cx="6894576" cy="3483864"/>
          </a:xfrm>
          <a:prstGeom prst="rect">
            <a:avLst/>
          </a:prstGeom>
        </p:spPr>
        <p:txBody>
          <a:bodyPr vert="horz" lIns="91440" tIns="45720" rIns="91440" bIns="45720" rtlCol="0">
            <a:normAutofit/>
          </a:bodyPr>
          <a:lstStyle/>
          <a:p>
            <a:pPr algn="just">
              <a:lnSpc>
                <a:spcPct val="90000"/>
              </a:lnSpc>
              <a:spcAft>
                <a:spcPts val="600"/>
              </a:spcAft>
            </a:pPr>
            <a:r>
              <a:rPr lang="en-US" sz="2200" b="0" i="0" dirty="0">
                <a:effectLst/>
              </a:rPr>
              <a:t>Ce Bidens au port </a:t>
            </a:r>
            <a:r>
              <a:rPr lang="en-US" sz="2200" b="0" i="0" dirty="0" err="1">
                <a:effectLst/>
              </a:rPr>
              <a:t>plutôt</a:t>
            </a:r>
            <a:r>
              <a:rPr lang="en-US" sz="2200" b="0" i="0" dirty="0">
                <a:effectLst/>
              </a:rPr>
              <a:t> </a:t>
            </a:r>
            <a:r>
              <a:rPr lang="en-US" sz="2200" b="0" i="0" dirty="0" err="1">
                <a:effectLst/>
              </a:rPr>
              <a:t>volumineux</a:t>
            </a:r>
            <a:r>
              <a:rPr lang="en-US" sz="2200" b="0" i="0" dirty="0">
                <a:effectLst/>
              </a:rPr>
              <a:t> et </a:t>
            </a:r>
            <a:r>
              <a:rPr lang="en-US" sz="2200" b="0" i="0" dirty="0" err="1">
                <a:effectLst/>
              </a:rPr>
              <a:t>retombant</a:t>
            </a:r>
            <a:r>
              <a:rPr lang="en-US" sz="2200" b="0" i="0" dirty="0">
                <a:effectLst/>
              </a:rPr>
              <a:t> se </a:t>
            </a:r>
            <a:r>
              <a:rPr lang="en-US" sz="2200" b="0" i="0" dirty="0" err="1">
                <a:effectLst/>
              </a:rPr>
              <a:t>transforme</a:t>
            </a:r>
            <a:r>
              <a:rPr lang="en-US" sz="2200" b="0" i="0" dirty="0">
                <a:effectLst/>
              </a:rPr>
              <a:t> de </a:t>
            </a:r>
            <a:r>
              <a:rPr lang="en-US" sz="2200" b="0" i="0" dirty="0" err="1">
                <a:effectLst/>
              </a:rPr>
              <a:t>mai</a:t>
            </a:r>
            <a:r>
              <a:rPr lang="en-US" sz="2200" b="0" i="0" dirty="0">
                <a:effectLst/>
              </a:rPr>
              <a:t> aux gelées </a:t>
            </a:r>
            <a:r>
              <a:rPr lang="en-US" sz="2200" b="0" i="0" dirty="0" err="1">
                <a:effectLst/>
              </a:rPr>
              <a:t>en</a:t>
            </a:r>
            <a:r>
              <a:rPr lang="en-US" sz="2200" b="0" i="0" dirty="0">
                <a:effectLst/>
              </a:rPr>
              <a:t> </a:t>
            </a:r>
            <a:r>
              <a:rPr lang="en-US" sz="2200" b="0" i="0" dirty="0" err="1">
                <a:effectLst/>
              </a:rPr>
              <a:t>nuage</a:t>
            </a:r>
            <a:r>
              <a:rPr lang="en-US" sz="2200" b="0" i="0" dirty="0">
                <a:effectLst/>
              </a:rPr>
              <a:t> </a:t>
            </a:r>
            <a:r>
              <a:rPr lang="en-US" sz="2200" b="0" i="0" dirty="0" err="1">
                <a:effectLst/>
              </a:rPr>
              <a:t>d'étoiles</a:t>
            </a:r>
            <a:r>
              <a:rPr lang="en-US" sz="2200" b="0" i="0" dirty="0">
                <a:effectLst/>
              </a:rPr>
              <a:t>, blanches à </a:t>
            </a:r>
            <a:r>
              <a:rPr lang="en-US" sz="2200" b="0" i="0" dirty="0" err="1">
                <a:effectLst/>
              </a:rPr>
              <a:t>coeur</a:t>
            </a:r>
            <a:r>
              <a:rPr lang="en-US" sz="2200" b="0" i="0" dirty="0">
                <a:effectLst/>
              </a:rPr>
              <a:t> d'or. Un semis de petites marguerites très </a:t>
            </a:r>
            <a:r>
              <a:rPr lang="en-US" sz="2200" b="0" i="0" dirty="0" err="1">
                <a:effectLst/>
              </a:rPr>
              <a:t>serrées</a:t>
            </a:r>
            <a:r>
              <a:rPr lang="en-US" sz="2200" b="0" i="0" dirty="0">
                <a:effectLst/>
              </a:rPr>
              <a:t> </a:t>
            </a:r>
            <a:r>
              <a:rPr lang="en-US" sz="2200" b="0" i="0" dirty="0" err="1">
                <a:effectLst/>
              </a:rPr>
              <a:t>recouvre</a:t>
            </a:r>
            <a:r>
              <a:rPr lang="en-US" sz="2200" b="0" i="0" dirty="0">
                <a:effectLst/>
              </a:rPr>
              <a:t> un </a:t>
            </a:r>
            <a:r>
              <a:rPr lang="en-US" sz="2200" b="0" i="0" dirty="0" err="1">
                <a:effectLst/>
              </a:rPr>
              <a:t>feuillage</a:t>
            </a:r>
            <a:r>
              <a:rPr lang="en-US" sz="2200" b="0" i="0" dirty="0">
                <a:effectLst/>
              </a:rPr>
              <a:t> déjà très beau, </a:t>
            </a:r>
            <a:r>
              <a:rPr lang="en-US" sz="2200" b="0" i="0" dirty="0" err="1">
                <a:effectLst/>
              </a:rPr>
              <a:t>délicatement</a:t>
            </a:r>
            <a:r>
              <a:rPr lang="en-US" sz="2200" b="0" i="0" dirty="0">
                <a:effectLst/>
              </a:rPr>
              <a:t> et </a:t>
            </a:r>
            <a:r>
              <a:rPr lang="en-US" sz="2200" b="0" i="0" dirty="0" err="1">
                <a:effectLst/>
              </a:rPr>
              <a:t>profondément</a:t>
            </a:r>
            <a:r>
              <a:rPr lang="en-US" sz="2200" b="0" i="0" dirty="0">
                <a:effectLst/>
              </a:rPr>
              <a:t> </a:t>
            </a:r>
            <a:r>
              <a:rPr lang="en-US" sz="2200" b="0" i="0" dirty="0" err="1">
                <a:effectLst/>
              </a:rPr>
              <a:t>découpé</a:t>
            </a:r>
            <a:r>
              <a:rPr lang="en-US" sz="2200" b="0" i="0" dirty="0">
                <a:effectLst/>
              </a:rPr>
              <a:t>, d'un </a:t>
            </a:r>
            <a:r>
              <a:rPr lang="en-US" sz="2200" b="0" i="0" dirty="0" err="1">
                <a:effectLst/>
              </a:rPr>
              <a:t>lumineux</a:t>
            </a:r>
            <a:r>
              <a:rPr lang="en-US" sz="2200" b="0" i="0" dirty="0">
                <a:effectLst/>
              </a:rPr>
              <a:t> vert </a:t>
            </a:r>
            <a:r>
              <a:rPr lang="en-US" sz="2200" b="0" i="0" dirty="0" err="1">
                <a:effectLst/>
              </a:rPr>
              <a:t>vif</a:t>
            </a:r>
            <a:endParaRPr lang="en-US" sz="2200" dirty="0"/>
          </a:p>
        </p:txBody>
      </p:sp>
      <p:pic>
        <p:nvPicPr>
          <p:cNvPr id="6" name="Picture 8" descr="Icône Demi-soleil Et Plein Soleil. Illustration De Symbole De Vecteur ...">
            <a:extLst>
              <a:ext uri="{FF2B5EF4-FFF2-40B4-BE49-F238E27FC236}">
                <a16:creationId xmlns:a16="http://schemas.microsoft.com/office/drawing/2014/main" id="{8DE95F4E-902E-56E5-8352-D7CAC570B6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936"/>
          <a:stretch/>
        </p:blipFill>
        <p:spPr bwMode="auto">
          <a:xfrm>
            <a:off x="3084806" y="4944740"/>
            <a:ext cx="3995928" cy="158407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B7261BF4-71F8-5975-B48C-711F845B5C9C}"/>
              </a:ext>
            </a:extLst>
          </p:cNvPr>
          <p:cNvSpPr/>
          <p:nvPr/>
        </p:nvSpPr>
        <p:spPr>
          <a:xfrm>
            <a:off x="7963311" y="3346098"/>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3591781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5C81B-3B51-9D3E-7532-95BC79A470F0}"/>
              </a:ext>
            </a:extLst>
          </p:cNvPr>
          <p:cNvSpPr>
            <a:spLocks noGrp="1"/>
          </p:cNvSpPr>
          <p:nvPr>
            <p:ph type="title"/>
          </p:nvPr>
        </p:nvSpPr>
        <p:spPr/>
        <p:txBody>
          <a:bodyPr/>
          <a:lstStyle/>
          <a:p>
            <a:r>
              <a:rPr lang="fr-BE" dirty="0" err="1"/>
              <a:t>Petunia</a:t>
            </a:r>
            <a:r>
              <a:rPr lang="fr-BE" dirty="0"/>
              <a:t> </a:t>
            </a:r>
            <a:r>
              <a:rPr lang="fr-BE" dirty="0" err="1"/>
              <a:t>Supertunia</a:t>
            </a:r>
            <a:r>
              <a:rPr lang="fr-BE" dirty="0"/>
              <a:t> Vista </a:t>
            </a:r>
            <a:r>
              <a:rPr lang="fr-BE" dirty="0" err="1"/>
              <a:t>Paradise</a:t>
            </a:r>
            <a:r>
              <a:rPr lang="fr-BE" dirty="0"/>
              <a:t> </a:t>
            </a:r>
          </a:p>
        </p:txBody>
      </p:sp>
      <p:pic>
        <p:nvPicPr>
          <p:cNvPr id="3074" name="Picture 2" descr="null ®">
            <a:extLst>
              <a:ext uri="{FF2B5EF4-FFF2-40B4-BE49-F238E27FC236}">
                <a16:creationId xmlns:a16="http://schemas.microsoft.com/office/drawing/2014/main" id="{0A665508-C1EE-45E4-29D1-E967E9DC856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80784" y="1690688"/>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FAC070FA-75A2-34E3-C19F-768865C6C3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904"/>
          <a:stretch/>
        </p:blipFill>
        <p:spPr bwMode="auto">
          <a:xfrm>
            <a:off x="4797149" y="4908064"/>
            <a:ext cx="1802058" cy="140365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CAA94CC5-34F4-0395-84C8-20A19445EF4E}"/>
              </a:ext>
            </a:extLst>
          </p:cNvPr>
          <p:cNvSpPr txBox="1"/>
          <p:nvPr/>
        </p:nvSpPr>
        <p:spPr>
          <a:xfrm>
            <a:off x="838200" y="2551836"/>
            <a:ext cx="3877372" cy="3139321"/>
          </a:xfrm>
          <a:prstGeom prst="rect">
            <a:avLst/>
          </a:prstGeom>
          <a:noFill/>
        </p:spPr>
        <p:txBody>
          <a:bodyPr wrap="square">
            <a:spAutoFit/>
          </a:bodyPr>
          <a:lstStyle/>
          <a:p>
            <a:pPr algn="just"/>
            <a:r>
              <a:rPr lang="fr-FR" b="0" i="0" dirty="0">
                <a:solidFill>
                  <a:srgbClr val="6B7280"/>
                </a:solidFill>
                <a:effectLst/>
                <a:latin typeface="ui-sans-serif"/>
              </a:rPr>
              <a:t>Les pétunias </a:t>
            </a:r>
            <a:r>
              <a:rPr lang="fr-FR" b="0" i="0" dirty="0" err="1">
                <a:solidFill>
                  <a:srgbClr val="6B7280"/>
                </a:solidFill>
                <a:effectLst/>
                <a:latin typeface="ui-sans-serif"/>
              </a:rPr>
              <a:t>Supertunia</a:t>
            </a:r>
            <a:r>
              <a:rPr lang="fr-FR" b="0" i="0" dirty="0">
                <a:solidFill>
                  <a:srgbClr val="6B7280"/>
                </a:solidFill>
                <a:effectLst/>
                <a:latin typeface="ui-sans-serif"/>
              </a:rPr>
              <a:t> Vista sont très vigoureux. À la fin de la saison, ils peuvent facilement atteindre jusqu'à un mètre au-dessus des bords des pots suspendus et des conteneurs. Ils peuvent également être utilisés en pleine terre et sont parfaits dans de grands pots. Des fleurs de taille moyenne qui sont extrêmement tolérantes à la chaleur et aux intempéries.</a:t>
            </a:r>
            <a:endParaRPr lang="fr-BE" dirty="0"/>
          </a:p>
        </p:txBody>
      </p:sp>
      <p:sp>
        <p:nvSpPr>
          <p:cNvPr id="3" name="Explosion : 8 points 2">
            <a:extLst>
              <a:ext uri="{FF2B5EF4-FFF2-40B4-BE49-F238E27FC236}">
                <a16:creationId xmlns:a16="http://schemas.microsoft.com/office/drawing/2014/main" id="{93F238E6-B8FB-CAE7-659E-865ACC67BE9F}"/>
              </a:ext>
            </a:extLst>
          </p:cNvPr>
          <p:cNvSpPr/>
          <p:nvPr/>
        </p:nvSpPr>
        <p:spPr>
          <a:xfrm>
            <a:off x="6088620" y="1594943"/>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350214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C7626A-45E0-B1D3-8626-F4744623989D}"/>
              </a:ext>
            </a:extLst>
          </p:cNvPr>
          <p:cNvSpPr>
            <a:spLocks noGrp="1"/>
          </p:cNvSpPr>
          <p:nvPr>
            <p:ph type="title"/>
          </p:nvPr>
        </p:nvSpPr>
        <p:spPr>
          <a:xfrm>
            <a:off x="4839485" y="1392874"/>
            <a:ext cx="4607756" cy="1783080"/>
          </a:xfrm>
        </p:spPr>
        <p:txBody>
          <a:bodyPr vert="horz" lIns="91440" tIns="45720" rIns="91440" bIns="45720" rtlCol="0" anchor="b">
            <a:normAutofit fontScale="90000"/>
          </a:bodyPr>
          <a:lstStyle/>
          <a:p>
            <a:r>
              <a:rPr lang="en-US" sz="5400" dirty="0"/>
              <a:t>CLEOME SENORITA ROSALITA </a:t>
            </a:r>
          </a:p>
        </p:txBody>
      </p:sp>
      <p:pic>
        <p:nvPicPr>
          <p:cNvPr id="11266" name="Picture 2" descr="Cleome hybrida Rosalita">
            <a:extLst>
              <a:ext uri="{FF2B5EF4-FFF2-40B4-BE49-F238E27FC236}">
                <a16:creationId xmlns:a16="http://schemas.microsoft.com/office/drawing/2014/main" id="{89850067-3BBC-C579-3BC9-3BB5DB80CB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8384" y="752856"/>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cône Demi-soleil Et Plein Soleil. Illustration De Symbole De Vecteur ...">
            <a:extLst>
              <a:ext uri="{FF2B5EF4-FFF2-40B4-BE49-F238E27FC236}">
                <a16:creationId xmlns:a16="http://schemas.microsoft.com/office/drawing/2014/main" id="{99514D71-CB27-8FDC-DA7E-CD5B05D046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3876"/>
          <a:stretch/>
        </p:blipFill>
        <p:spPr bwMode="auto">
          <a:xfrm>
            <a:off x="801662" y="4645628"/>
            <a:ext cx="2315941" cy="160277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A98BB921-C7D7-118E-7D08-8F43E4CC2BBA}"/>
              </a:ext>
            </a:extLst>
          </p:cNvPr>
          <p:cNvSpPr txBox="1"/>
          <p:nvPr/>
        </p:nvSpPr>
        <p:spPr>
          <a:xfrm>
            <a:off x="4797494" y="3919604"/>
            <a:ext cx="4691739" cy="3483864"/>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2200" dirty="0" err="1"/>
              <a:t>Señorita</a:t>
            </a:r>
            <a:r>
              <a:rPr lang="en-US" sz="2200" dirty="0"/>
              <a:t> </a:t>
            </a:r>
            <a:r>
              <a:rPr lang="en-US" sz="2200" dirty="0" err="1"/>
              <a:t>est</a:t>
            </a:r>
            <a:r>
              <a:rPr lang="en-US" sz="2200" dirty="0"/>
              <a:t> </a:t>
            </a:r>
            <a:r>
              <a:rPr lang="en-US" sz="2200" dirty="0" err="1"/>
              <a:t>une</a:t>
            </a:r>
            <a:r>
              <a:rPr lang="en-US" sz="2200" dirty="0"/>
              <a:t> </a:t>
            </a:r>
            <a:r>
              <a:rPr lang="en-US" sz="2200" dirty="0" err="1"/>
              <a:t>série</a:t>
            </a:r>
            <a:r>
              <a:rPr lang="en-US" sz="2200" dirty="0"/>
              <a:t> </a:t>
            </a:r>
            <a:r>
              <a:rPr lang="en-US" sz="2200" dirty="0" err="1"/>
              <a:t>robuste</a:t>
            </a:r>
            <a:r>
              <a:rPr lang="en-US" sz="2200" dirty="0"/>
              <a:t> de </a:t>
            </a:r>
            <a:r>
              <a:rPr lang="en-US" sz="2200" dirty="0" err="1"/>
              <a:t>Cléomes</a:t>
            </a:r>
            <a:r>
              <a:rPr lang="en-US" sz="2200" dirty="0"/>
              <a:t> à ramification </a:t>
            </a:r>
            <a:r>
              <a:rPr lang="en-US" sz="2200" dirty="0" err="1"/>
              <a:t>excellente</a:t>
            </a:r>
            <a:r>
              <a:rPr lang="en-US" sz="2200" dirty="0"/>
              <a:t> et à floraison non-stop. Très bien </a:t>
            </a:r>
            <a:r>
              <a:rPr lang="en-US" sz="2200" dirty="0" err="1"/>
              <a:t>adaptée</a:t>
            </a:r>
            <a:r>
              <a:rPr lang="en-US" sz="2200" dirty="0"/>
              <a:t> </a:t>
            </a:r>
            <a:r>
              <a:rPr lang="en-US" sz="2200" dirty="0" err="1"/>
              <a:t>comme</a:t>
            </a:r>
            <a:r>
              <a:rPr lang="en-US" sz="2200" dirty="0"/>
              <a:t> culture </a:t>
            </a:r>
            <a:r>
              <a:rPr lang="en-US" sz="2200" dirty="0" err="1"/>
              <a:t>d'après-saison</a:t>
            </a:r>
            <a:r>
              <a:rPr lang="en-US" sz="2200" dirty="0"/>
              <a:t> pour les grands </a:t>
            </a:r>
            <a:r>
              <a:rPr lang="en-US" sz="2200" dirty="0" err="1"/>
              <a:t>conteneurs</a:t>
            </a:r>
            <a:r>
              <a:rPr lang="en-US" sz="2200" dirty="0"/>
              <a:t>. </a:t>
            </a:r>
            <a:r>
              <a:rPr lang="en-US" sz="2200" dirty="0" err="1"/>
              <a:t>Ils</a:t>
            </a:r>
            <a:r>
              <a:rPr lang="en-US" sz="2200" dirty="0"/>
              <a:t> </a:t>
            </a:r>
            <a:r>
              <a:rPr lang="en-US" sz="2200" dirty="0" err="1"/>
              <a:t>sont</a:t>
            </a:r>
            <a:r>
              <a:rPr lang="en-US" sz="2200" dirty="0"/>
              <a:t> très </a:t>
            </a:r>
            <a:r>
              <a:rPr lang="en-US" sz="2200" dirty="0" err="1"/>
              <a:t>tolérants</a:t>
            </a:r>
            <a:r>
              <a:rPr lang="en-US" sz="2200" dirty="0"/>
              <a:t> à la </a:t>
            </a:r>
            <a:r>
              <a:rPr lang="en-US" sz="2200" dirty="0" err="1"/>
              <a:t>chaleur</a:t>
            </a:r>
            <a:r>
              <a:rPr lang="en-US" sz="2200" dirty="0"/>
              <a:t> et à la </a:t>
            </a:r>
            <a:r>
              <a:rPr lang="en-US" sz="2200" dirty="0" err="1"/>
              <a:t>sécheresse</a:t>
            </a:r>
            <a:r>
              <a:rPr lang="en-US" sz="2200" dirty="0"/>
              <a:t> et </a:t>
            </a:r>
            <a:r>
              <a:rPr lang="en-US" sz="2200" dirty="0" err="1"/>
              <a:t>n'ont</a:t>
            </a:r>
            <a:r>
              <a:rPr lang="en-US" sz="2200" dirty="0"/>
              <a:t> pas </a:t>
            </a:r>
            <a:r>
              <a:rPr lang="en-US" sz="2200" dirty="0" err="1"/>
              <a:t>d'épines</a:t>
            </a:r>
            <a:r>
              <a:rPr lang="en-US" sz="2200" dirty="0"/>
              <a:t> !</a:t>
            </a:r>
          </a:p>
        </p:txBody>
      </p:sp>
      <p:sp>
        <p:nvSpPr>
          <p:cNvPr id="4" name="Explosion : 8 points 3">
            <a:extLst>
              <a:ext uri="{FF2B5EF4-FFF2-40B4-BE49-F238E27FC236}">
                <a16:creationId xmlns:a16="http://schemas.microsoft.com/office/drawing/2014/main" id="{0A319924-E661-7F14-2CCB-E576E9997420}"/>
              </a:ext>
            </a:extLst>
          </p:cNvPr>
          <p:cNvSpPr/>
          <p:nvPr/>
        </p:nvSpPr>
        <p:spPr>
          <a:xfrm>
            <a:off x="3239091" y="3802380"/>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84125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6DA69F-1780-AB69-1CF1-898A22F582EB}"/>
              </a:ext>
            </a:extLst>
          </p:cNvPr>
          <p:cNvSpPr>
            <a:spLocks noGrp="1"/>
          </p:cNvSpPr>
          <p:nvPr>
            <p:ph type="title"/>
          </p:nvPr>
        </p:nvSpPr>
        <p:spPr>
          <a:xfrm>
            <a:off x="4324359" y="837521"/>
            <a:ext cx="5049696" cy="1783080"/>
          </a:xfrm>
        </p:spPr>
        <p:txBody>
          <a:bodyPr vert="horz" lIns="91440" tIns="45720" rIns="91440" bIns="45720" rtlCol="0" anchor="b">
            <a:normAutofit fontScale="90000"/>
          </a:bodyPr>
          <a:lstStyle/>
          <a:p>
            <a:r>
              <a:rPr lang="en-US" sz="5400" dirty="0"/>
              <a:t>GAURA STEFFI DARK ROSE IMPROVED</a:t>
            </a:r>
          </a:p>
        </p:txBody>
      </p:sp>
      <p:pic>
        <p:nvPicPr>
          <p:cNvPr id="21506" name="Picture 2">
            <a:extLst>
              <a:ext uri="{FF2B5EF4-FFF2-40B4-BE49-F238E27FC236}">
                <a16:creationId xmlns:a16="http://schemas.microsoft.com/office/drawing/2014/main" id="{6706FFFF-D2C6-7FF0-9258-A310F21011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3380" y="0"/>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cône Demi-soleil Et Plein Soleil. Illustration De Symbole De Vecteur ...">
            <a:extLst>
              <a:ext uri="{FF2B5EF4-FFF2-40B4-BE49-F238E27FC236}">
                <a16:creationId xmlns:a16="http://schemas.microsoft.com/office/drawing/2014/main" id="{36AD9EDA-FD17-EBB4-77B8-FA69CC7EE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3876"/>
          <a:stretch/>
        </p:blipFill>
        <p:spPr bwMode="auto">
          <a:xfrm>
            <a:off x="801662" y="4149598"/>
            <a:ext cx="3032684" cy="2098802"/>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5752D36A-1400-2C63-22F2-F7383BE65506}"/>
              </a:ext>
            </a:extLst>
          </p:cNvPr>
          <p:cNvSpPr txBox="1"/>
          <p:nvPr/>
        </p:nvSpPr>
        <p:spPr>
          <a:xfrm>
            <a:off x="4590660" y="3125755"/>
            <a:ext cx="4572001" cy="4361688"/>
          </a:xfrm>
          <a:prstGeom prst="rect">
            <a:avLst/>
          </a:prstGeom>
        </p:spPr>
        <p:txBody>
          <a:bodyPr vert="horz" lIns="91440" tIns="45720" rIns="91440" bIns="45720" rtlCol="0">
            <a:normAutofit/>
          </a:bodyPr>
          <a:lstStyle/>
          <a:p>
            <a:pPr algn="just">
              <a:lnSpc>
                <a:spcPct val="90000"/>
              </a:lnSpc>
              <a:spcAft>
                <a:spcPts val="600"/>
              </a:spcAft>
            </a:pPr>
            <a:r>
              <a:rPr lang="en-US" sz="2200" dirty="0"/>
              <a:t>Steffi a </a:t>
            </a:r>
            <a:r>
              <a:rPr lang="en-US" sz="2200" dirty="0" err="1"/>
              <a:t>une</a:t>
            </a:r>
            <a:r>
              <a:rPr lang="en-US" sz="2200" dirty="0"/>
              <a:t> </a:t>
            </a:r>
            <a:r>
              <a:rPr lang="en-US" sz="2200" dirty="0" err="1"/>
              <a:t>forme</a:t>
            </a:r>
            <a:r>
              <a:rPr lang="en-US" sz="2200" dirty="0"/>
              <a:t> </a:t>
            </a:r>
            <a:r>
              <a:rPr lang="en-US" sz="2200" dirty="0" err="1"/>
              <a:t>arrondie</a:t>
            </a:r>
            <a:r>
              <a:rPr lang="en-US" sz="2200" dirty="0"/>
              <a:t> et </a:t>
            </a:r>
            <a:r>
              <a:rPr lang="en-US" sz="2200" dirty="0" err="1"/>
              <a:t>buissonnante</a:t>
            </a:r>
            <a:r>
              <a:rPr lang="en-US" sz="2200" dirty="0"/>
              <a:t> avec un </a:t>
            </a:r>
            <a:r>
              <a:rPr lang="en-US" sz="2200" dirty="0" err="1"/>
              <a:t>feuillage</a:t>
            </a:r>
            <a:r>
              <a:rPr lang="en-US" sz="2200" dirty="0"/>
              <a:t> vert </a:t>
            </a:r>
            <a:r>
              <a:rPr lang="en-US" sz="2200" dirty="0" err="1"/>
              <a:t>robuste</a:t>
            </a:r>
            <a:r>
              <a:rPr lang="en-US" sz="2200" dirty="0"/>
              <a:t> et </a:t>
            </a:r>
            <a:r>
              <a:rPr lang="en-US" sz="2200" dirty="0" err="1"/>
              <a:t>une</a:t>
            </a:r>
            <a:r>
              <a:rPr lang="en-US" sz="2200" dirty="0"/>
              <a:t> abondance </a:t>
            </a:r>
            <a:r>
              <a:rPr lang="en-US" sz="2200" dirty="0" err="1"/>
              <a:t>d'épis</a:t>
            </a:r>
            <a:r>
              <a:rPr lang="en-US" sz="2200" dirty="0"/>
              <a:t> </a:t>
            </a:r>
            <a:r>
              <a:rPr lang="en-US" sz="2200" dirty="0" err="1"/>
              <a:t>dressés</a:t>
            </a:r>
            <a:r>
              <a:rPr lang="en-US" sz="2200" dirty="0"/>
              <a:t>. Il </a:t>
            </a:r>
            <a:r>
              <a:rPr lang="en-US" sz="2200" dirty="0" err="1"/>
              <a:t>offre</a:t>
            </a:r>
            <a:r>
              <a:rPr lang="en-US" sz="2200" dirty="0"/>
              <a:t> des couleurs </a:t>
            </a:r>
            <a:r>
              <a:rPr lang="en-US" sz="2200" dirty="0" err="1"/>
              <a:t>saisonnières</a:t>
            </a:r>
            <a:r>
              <a:rPr lang="en-US" sz="2200" dirty="0"/>
              <a:t> </a:t>
            </a:r>
            <a:r>
              <a:rPr lang="en-US" sz="2200" dirty="0" err="1"/>
              <a:t>éclatantes</a:t>
            </a:r>
            <a:r>
              <a:rPr lang="en-US" sz="2200" dirty="0"/>
              <a:t> de la fin du </a:t>
            </a:r>
            <a:r>
              <a:rPr lang="en-US" sz="2200" dirty="0" err="1"/>
              <a:t>printemps</a:t>
            </a:r>
            <a:r>
              <a:rPr lang="en-US" sz="2200" dirty="0"/>
              <a:t> au début de </a:t>
            </a:r>
            <a:r>
              <a:rPr lang="en-US" sz="2200" dirty="0" err="1"/>
              <a:t>l'automne</a:t>
            </a:r>
            <a:r>
              <a:rPr lang="en-US" sz="2200" dirty="0"/>
              <a:t>. </a:t>
            </a:r>
            <a:r>
              <a:rPr lang="en-US" sz="2200" dirty="0" err="1"/>
              <a:t>Excellente</a:t>
            </a:r>
            <a:r>
              <a:rPr lang="en-US" sz="2200" dirty="0"/>
              <a:t> </a:t>
            </a:r>
            <a:r>
              <a:rPr lang="en-US" sz="2200" dirty="0" err="1"/>
              <a:t>tolérance</a:t>
            </a:r>
            <a:r>
              <a:rPr lang="en-US" sz="2200" dirty="0"/>
              <a:t> à la </a:t>
            </a:r>
            <a:r>
              <a:rPr lang="en-US" sz="2200" dirty="0" err="1"/>
              <a:t>chaleur</a:t>
            </a:r>
            <a:r>
              <a:rPr lang="en-US" sz="2200" dirty="0"/>
              <a:t> et à la </a:t>
            </a:r>
            <a:r>
              <a:rPr lang="en-US" sz="2200" dirty="0" err="1"/>
              <a:t>sécheresse</a:t>
            </a:r>
            <a:r>
              <a:rPr lang="en-US" sz="2200" dirty="0"/>
              <a:t>. </a:t>
            </a:r>
            <a:r>
              <a:rPr lang="en-US" sz="2200" dirty="0" err="1"/>
              <a:t>Idéal</a:t>
            </a:r>
            <a:r>
              <a:rPr lang="en-US" sz="2200" dirty="0"/>
              <a:t> pour les </a:t>
            </a:r>
            <a:r>
              <a:rPr lang="en-US" sz="2200" dirty="0" err="1"/>
              <a:t>jardins</a:t>
            </a:r>
            <a:r>
              <a:rPr lang="en-US" sz="2200" dirty="0"/>
              <a:t> </a:t>
            </a:r>
            <a:r>
              <a:rPr lang="en-US" sz="2200" dirty="0" err="1"/>
              <a:t>ensoleillés</a:t>
            </a:r>
            <a:r>
              <a:rPr lang="en-US" sz="2200" dirty="0"/>
              <a:t>, les bordures et les </a:t>
            </a:r>
            <a:r>
              <a:rPr lang="en-US" sz="2200" dirty="0" err="1"/>
              <a:t>conteneurs</a:t>
            </a:r>
            <a:r>
              <a:rPr lang="en-US" sz="2200" dirty="0"/>
              <a:t>.</a:t>
            </a:r>
          </a:p>
        </p:txBody>
      </p:sp>
      <p:sp>
        <p:nvSpPr>
          <p:cNvPr id="4" name="Explosion : 8 points 3">
            <a:extLst>
              <a:ext uri="{FF2B5EF4-FFF2-40B4-BE49-F238E27FC236}">
                <a16:creationId xmlns:a16="http://schemas.microsoft.com/office/drawing/2014/main" id="{8BD7B949-6D89-876A-4EB4-E970B39DC265}"/>
              </a:ext>
            </a:extLst>
          </p:cNvPr>
          <p:cNvSpPr/>
          <p:nvPr/>
        </p:nvSpPr>
        <p:spPr>
          <a:xfrm>
            <a:off x="2761815" y="2857247"/>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3€</a:t>
            </a:r>
          </a:p>
        </p:txBody>
      </p:sp>
    </p:spTree>
    <p:extLst>
      <p:ext uri="{BB962C8B-B14F-4D97-AF65-F5344CB8AC3E}">
        <p14:creationId xmlns:p14="http://schemas.microsoft.com/office/powerpoint/2010/main" val="3249431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95F38F-3D79-8B80-01DA-AA25A4FBA168}"/>
              </a:ext>
            </a:extLst>
          </p:cNvPr>
          <p:cNvSpPr>
            <a:spLocks noGrp="1"/>
          </p:cNvSpPr>
          <p:nvPr>
            <p:ph type="title"/>
          </p:nvPr>
        </p:nvSpPr>
        <p:spPr>
          <a:xfrm>
            <a:off x="4400686" y="656988"/>
            <a:ext cx="4631171" cy="2422642"/>
          </a:xfrm>
        </p:spPr>
        <p:txBody>
          <a:bodyPr anchor="b">
            <a:normAutofit fontScale="90000"/>
          </a:bodyPr>
          <a:lstStyle/>
          <a:p>
            <a:r>
              <a:rPr lang="fr-FR" sz="5400" dirty="0"/>
              <a:t>GEUM PRETTICOATS PEACH </a:t>
            </a:r>
            <a:endParaRPr lang="fr-BE" sz="5400" dirty="0"/>
          </a:p>
        </p:txBody>
      </p:sp>
      <p:pic>
        <p:nvPicPr>
          <p:cNvPr id="22530" name="Picture 2" descr="Geum hybrida Pretticoats Peach">
            <a:extLst>
              <a:ext uri="{FF2B5EF4-FFF2-40B4-BE49-F238E27FC236}">
                <a16:creationId xmlns:a16="http://schemas.microsoft.com/office/drawing/2014/main" id="{65654352-1A30-7EC6-6020-878BD43088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8874" y="1017917"/>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cône Demi-soleil Et Plein Soleil. Illustration De Symbole De Vecteur ...">
            <a:extLst>
              <a:ext uri="{FF2B5EF4-FFF2-40B4-BE49-F238E27FC236}">
                <a16:creationId xmlns:a16="http://schemas.microsoft.com/office/drawing/2014/main" id="{45D7E2E6-2083-2DFA-E781-AC95115CFC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977"/>
          <a:stretch/>
        </p:blipFill>
        <p:spPr bwMode="auto">
          <a:xfrm>
            <a:off x="4546983" y="3547973"/>
            <a:ext cx="3995928" cy="1490506"/>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0564FFBA-7619-2474-A58A-FE444056696D}"/>
              </a:ext>
            </a:extLst>
          </p:cNvPr>
          <p:cNvSpPr/>
          <p:nvPr/>
        </p:nvSpPr>
        <p:spPr>
          <a:xfrm>
            <a:off x="3110068" y="4392303"/>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3€</a:t>
            </a:r>
          </a:p>
        </p:txBody>
      </p:sp>
    </p:spTree>
    <p:extLst>
      <p:ext uri="{BB962C8B-B14F-4D97-AF65-F5344CB8AC3E}">
        <p14:creationId xmlns:p14="http://schemas.microsoft.com/office/powerpoint/2010/main" val="2100680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039082-D357-6394-821B-1A315984548F}"/>
              </a:ext>
            </a:extLst>
          </p:cNvPr>
          <p:cNvSpPr>
            <a:spLocks noGrp="1"/>
          </p:cNvSpPr>
          <p:nvPr>
            <p:ph type="title"/>
          </p:nvPr>
        </p:nvSpPr>
        <p:spPr>
          <a:xfrm>
            <a:off x="5773457" y="713059"/>
            <a:ext cx="4803699" cy="2715941"/>
          </a:xfrm>
        </p:spPr>
        <p:txBody>
          <a:bodyPr anchor="b">
            <a:normAutofit/>
          </a:bodyPr>
          <a:lstStyle/>
          <a:p>
            <a:r>
              <a:rPr lang="fr-FR" sz="5400" dirty="0"/>
              <a:t>IPOMOEA MARGARITA </a:t>
            </a:r>
            <a:endParaRPr lang="fr-BE" sz="5400" dirty="0"/>
          </a:p>
        </p:txBody>
      </p:sp>
      <p:pic>
        <p:nvPicPr>
          <p:cNvPr id="26626" name="Picture 2" descr="Ipomoea batatas Margarita">
            <a:extLst>
              <a:ext uri="{FF2B5EF4-FFF2-40B4-BE49-F238E27FC236}">
                <a16:creationId xmlns:a16="http://schemas.microsoft.com/office/drawing/2014/main" id="{383E2FD3-62EF-AD04-3DC4-180B6F2AD3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7885" y="500331"/>
            <a:ext cx="5095767" cy="50957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cône Demi-soleil Et Plein Soleil. Illustration De Symbole De Vecteur ...">
            <a:extLst>
              <a:ext uri="{FF2B5EF4-FFF2-40B4-BE49-F238E27FC236}">
                <a16:creationId xmlns:a16="http://schemas.microsoft.com/office/drawing/2014/main" id="{ABD0C036-D410-5DF0-0292-3F103DD7F1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977"/>
          <a:stretch/>
        </p:blipFill>
        <p:spPr bwMode="auto">
          <a:xfrm>
            <a:off x="5897333" y="4105592"/>
            <a:ext cx="3995928" cy="1490506"/>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6E7C67E5-E8CF-0A0B-F66E-8162DAA4137F}"/>
              </a:ext>
            </a:extLst>
          </p:cNvPr>
          <p:cNvSpPr/>
          <p:nvPr/>
        </p:nvSpPr>
        <p:spPr>
          <a:xfrm>
            <a:off x="4460418" y="5065318"/>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2,5€</a:t>
            </a:r>
          </a:p>
        </p:txBody>
      </p:sp>
    </p:spTree>
    <p:extLst>
      <p:ext uri="{BB962C8B-B14F-4D97-AF65-F5344CB8AC3E}">
        <p14:creationId xmlns:p14="http://schemas.microsoft.com/office/powerpoint/2010/main" val="2247950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AA0E65-6D25-A4AB-40ED-86D1602F7FC2}"/>
              </a:ext>
            </a:extLst>
          </p:cNvPr>
          <p:cNvSpPr>
            <a:spLocks noGrp="1"/>
          </p:cNvSpPr>
          <p:nvPr>
            <p:ph type="title"/>
          </p:nvPr>
        </p:nvSpPr>
        <p:spPr>
          <a:xfrm>
            <a:off x="4797501" y="329183"/>
            <a:ext cx="4846831" cy="2439895"/>
          </a:xfrm>
        </p:spPr>
        <p:txBody>
          <a:bodyPr anchor="b">
            <a:normAutofit/>
          </a:bodyPr>
          <a:lstStyle/>
          <a:p>
            <a:r>
              <a:rPr lang="fr-FR" sz="5000" dirty="0"/>
              <a:t>IPOMOEA SWEETHEART JET BLACK</a:t>
            </a:r>
            <a:endParaRPr lang="fr-BE" sz="5000" dirty="0"/>
          </a:p>
        </p:txBody>
      </p:sp>
      <p:pic>
        <p:nvPicPr>
          <p:cNvPr id="28674" name="Picture 2" descr="Sweet Caroline Sweetheart Jet Black™ Ipomoea - P. Allen Smith">
            <a:extLst>
              <a:ext uri="{FF2B5EF4-FFF2-40B4-BE49-F238E27FC236}">
                <a16:creationId xmlns:a16="http://schemas.microsoft.com/office/drawing/2014/main" id="{50A268C9-4B0C-6C46-BDC4-314CCBEB580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5414" y="1466163"/>
            <a:ext cx="4612087" cy="26058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cône Demi-soleil Et Plein Soleil. Illustration De Symbole De Vecteur ...">
            <a:extLst>
              <a:ext uri="{FF2B5EF4-FFF2-40B4-BE49-F238E27FC236}">
                <a16:creationId xmlns:a16="http://schemas.microsoft.com/office/drawing/2014/main" id="{DD162A8F-CB7F-C427-C66C-51A40966F9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977"/>
          <a:stretch/>
        </p:blipFill>
        <p:spPr bwMode="auto">
          <a:xfrm>
            <a:off x="4797501" y="3429000"/>
            <a:ext cx="3995928" cy="1490506"/>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C5C17B11-8E89-DAAA-9F58-11BA6BE5670F}"/>
              </a:ext>
            </a:extLst>
          </p:cNvPr>
          <p:cNvSpPr/>
          <p:nvPr/>
        </p:nvSpPr>
        <p:spPr>
          <a:xfrm>
            <a:off x="83115" y="902954"/>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2,5€</a:t>
            </a:r>
          </a:p>
        </p:txBody>
      </p:sp>
    </p:spTree>
    <p:extLst>
      <p:ext uri="{BB962C8B-B14F-4D97-AF65-F5344CB8AC3E}">
        <p14:creationId xmlns:p14="http://schemas.microsoft.com/office/powerpoint/2010/main" val="3851985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6F870E-9336-A01B-D808-92C522CAF49B}"/>
              </a:ext>
            </a:extLst>
          </p:cNvPr>
          <p:cNvSpPr>
            <a:spLocks noGrp="1"/>
          </p:cNvSpPr>
          <p:nvPr>
            <p:ph type="title"/>
          </p:nvPr>
        </p:nvSpPr>
        <p:spPr/>
        <p:txBody>
          <a:bodyPr/>
          <a:lstStyle/>
          <a:p>
            <a:r>
              <a:rPr lang="fr-BE" dirty="0"/>
              <a:t>Solanum </a:t>
            </a:r>
            <a:r>
              <a:rPr lang="fr-BE" dirty="0" err="1"/>
              <a:t>melongena</a:t>
            </a:r>
            <a:r>
              <a:rPr lang="fr-BE" dirty="0"/>
              <a:t> Baluroi </a:t>
            </a:r>
          </a:p>
        </p:txBody>
      </p:sp>
      <p:pic>
        <p:nvPicPr>
          <p:cNvPr id="30722" name="Picture 2" descr="Solanum melongena Baluroi">
            <a:extLst>
              <a:ext uri="{FF2B5EF4-FFF2-40B4-BE49-F238E27FC236}">
                <a16:creationId xmlns:a16="http://schemas.microsoft.com/office/drawing/2014/main" id="{3A82FEF7-E97D-AB9B-C520-88BD67B285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8262" y="1761419"/>
            <a:ext cx="4399472" cy="43994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AC804D4C-B5B7-D1BB-B0E8-318C1568F7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65619"/>
          <a:stretch/>
        </p:blipFill>
        <p:spPr bwMode="auto">
          <a:xfrm>
            <a:off x="5833618" y="5124450"/>
            <a:ext cx="1552178"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B936EC93-E8F7-8AC3-C167-CE63B5CCDDC8}"/>
              </a:ext>
            </a:extLst>
          </p:cNvPr>
          <p:cNvSpPr/>
          <p:nvPr/>
        </p:nvSpPr>
        <p:spPr>
          <a:xfrm>
            <a:off x="328933" y="1387902"/>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2,5€</a:t>
            </a:r>
          </a:p>
        </p:txBody>
      </p:sp>
    </p:spTree>
    <p:extLst>
      <p:ext uri="{BB962C8B-B14F-4D97-AF65-F5344CB8AC3E}">
        <p14:creationId xmlns:p14="http://schemas.microsoft.com/office/powerpoint/2010/main" val="8668892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3779B9-2C92-64B6-095F-144B54E83F4D}"/>
              </a:ext>
            </a:extLst>
          </p:cNvPr>
          <p:cNvSpPr>
            <a:spLocks noGrp="1"/>
          </p:cNvSpPr>
          <p:nvPr>
            <p:ph type="title"/>
          </p:nvPr>
        </p:nvSpPr>
        <p:spPr>
          <a:xfrm>
            <a:off x="3227493" y="377334"/>
            <a:ext cx="6755626" cy="1783080"/>
          </a:xfrm>
        </p:spPr>
        <p:txBody>
          <a:bodyPr vert="horz" lIns="91440" tIns="45720" rIns="91440" bIns="45720" rtlCol="0" anchor="b">
            <a:normAutofit/>
          </a:bodyPr>
          <a:lstStyle/>
          <a:p>
            <a:r>
              <a:rPr lang="en-US" sz="5400" dirty="0"/>
              <a:t>LANTANA GEM DIVA PINK </a:t>
            </a:r>
          </a:p>
        </p:txBody>
      </p:sp>
      <p:pic>
        <p:nvPicPr>
          <p:cNvPr id="29698" name="Picture 2">
            <a:extLst>
              <a:ext uri="{FF2B5EF4-FFF2-40B4-BE49-F238E27FC236}">
                <a16:creationId xmlns:a16="http://schemas.microsoft.com/office/drawing/2014/main" id="{B2CA90E2-5CC0-ABB5-186A-593C4DAE1A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3130" y="2367678"/>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cône Demi-soleil Et Plein Soleil. Illustration De Symbole De Vecteur ...">
            <a:extLst>
              <a:ext uri="{FF2B5EF4-FFF2-40B4-BE49-F238E27FC236}">
                <a16:creationId xmlns:a16="http://schemas.microsoft.com/office/drawing/2014/main" id="{3C361548-B1A3-63E8-7ADD-09293F9553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2977"/>
          <a:stretch/>
        </p:blipFill>
        <p:spPr bwMode="auto">
          <a:xfrm>
            <a:off x="4607342" y="4699982"/>
            <a:ext cx="3995928" cy="149050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16ABE328-DB44-729E-8BB9-BDA3EC68D021}"/>
              </a:ext>
            </a:extLst>
          </p:cNvPr>
          <p:cNvSpPr txBox="1"/>
          <p:nvPr/>
        </p:nvSpPr>
        <p:spPr>
          <a:xfrm>
            <a:off x="4797494" y="2706624"/>
            <a:ext cx="4967608" cy="3483864"/>
          </a:xfrm>
          <a:prstGeom prst="rect">
            <a:avLst/>
          </a:prstGeom>
        </p:spPr>
        <p:txBody>
          <a:bodyPr vert="horz" lIns="91440" tIns="45720" rIns="91440" bIns="45720" rtlCol="0">
            <a:normAutofit/>
          </a:bodyPr>
          <a:lstStyle/>
          <a:p>
            <a:pPr algn="just">
              <a:lnSpc>
                <a:spcPct val="90000"/>
              </a:lnSpc>
              <a:spcAft>
                <a:spcPts val="600"/>
              </a:spcAft>
            </a:pPr>
            <a:r>
              <a:rPr lang="en-US" sz="2200" dirty="0"/>
              <a:t>Une </a:t>
            </a:r>
            <a:r>
              <a:rPr lang="en-US" sz="2200" dirty="0" err="1"/>
              <a:t>série</a:t>
            </a:r>
            <a:r>
              <a:rPr lang="en-US" sz="2200" dirty="0"/>
              <a:t> de Lantanas </a:t>
            </a:r>
            <a:r>
              <a:rPr lang="en-US" sz="2200" dirty="0" err="1"/>
              <a:t>compactes</a:t>
            </a:r>
            <a:r>
              <a:rPr lang="en-US" sz="2200" dirty="0"/>
              <a:t> avec </a:t>
            </a:r>
            <a:r>
              <a:rPr lang="en-US" sz="2200" dirty="0" err="1"/>
              <a:t>une</a:t>
            </a:r>
            <a:r>
              <a:rPr lang="en-US" sz="2200" dirty="0"/>
              <a:t> bonne ramification. Les couleurs vives ne </a:t>
            </a:r>
            <a:r>
              <a:rPr lang="en-US" sz="2200" dirty="0" err="1"/>
              <a:t>s'estompent</a:t>
            </a:r>
            <a:r>
              <a:rPr lang="en-US" sz="2200" dirty="0"/>
              <a:t> pas </a:t>
            </a:r>
            <a:r>
              <a:rPr lang="en-US" sz="2200" dirty="0" err="1"/>
              <a:t>lors</a:t>
            </a:r>
            <a:r>
              <a:rPr lang="en-US" sz="2200" dirty="0"/>
              <a:t> des </a:t>
            </a:r>
            <a:r>
              <a:rPr lang="en-US" sz="2200" dirty="0" err="1"/>
              <a:t>journées</a:t>
            </a:r>
            <a:r>
              <a:rPr lang="en-US" sz="2200" dirty="0"/>
              <a:t> très </a:t>
            </a:r>
            <a:r>
              <a:rPr lang="en-US" sz="2200" dirty="0" err="1"/>
              <a:t>chaudes</a:t>
            </a:r>
            <a:r>
              <a:rPr lang="en-US" sz="2200" dirty="0"/>
              <a:t>. </a:t>
            </a:r>
            <a:r>
              <a:rPr lang="en-US" sz="2200" dirty="0" err="1"/>
              <a:t>Parfaite</a:t>
            </a:r>
            <a:r>
              <a:rPr lang="en-US" sz="2200" dirty="0"/>
              <a:t> pour les ventes de fin de </a:t>
            </a:r>
            <a:r>
              <a:rPr lang="en-US" sz="2200" dirty="0" err="1"/>
              <a:t>printemps</a:t>
            </a:r>
            <a:r>
              <a:rPr lang="en-US" sz="2200" dirty="0"/>
              <a:t>.</a:t>
            </a:r>
          </a:p>
        </p:txBody>
      </p:sp>
      <p:sp>
        <p:nvSpPr>
          <p:cNvPr id="4" name="Explosion : 8 points 3">
            <a:extLst>
              <a:ext uri="{FF2B5EF4-FFF2-40B4-BE49-F238E27FC236}">
                <a16:creationId xmlns:a16="http://schemas.microsoft.com/office/drawing/2014/main" id="{888EDB7E-0E1D-0E71-E6C5-315AD8B087CD}"/>
              </a:ext>
            </a:extLst>
          </p:cNvPr>
          <p:cNvSpPr/>
          <p:nvPr/>
        </p:nvSpPr>
        <p:spPr>
          <a:xfrm>
            <a:off x="622231" y="2136649"/>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775396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21794A-431B-7FD7-721D-6F6AD2431A9A}"/>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a:t>LYCOPERSICUM TUTTI FRUTTI </a:t>
            </a:r>
          </a:p>
        </p:txBody>
      </p:sp>
      <p:pic>
        <p:nvPicPr>
          <p:cNvPr id="35842" name="Picture 2" descr="Lycopersicum esculentum Tutti Frutti">
            <a:extLst>
              <a:ext uri="{FF2B5EF4-FFF2-40B4-BE49-F238E27FC236}">
                <a16:creationId xmlns:a16="http://schemas.microsoft.com/office/drawing/2014/main" id="{86A6D5A3-5DD2-002B-C998-F8AB1CEED4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19671" y="1536882"/>
            <a:ext cx="3429969" cy="342996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6076485-37FF-4145-539C-E1490211D4E2}"/>
              </a:ext>
            </a:extLst>
          </p:cNvPr>
          <p:cNvSpPr txBox="1"/>
          <p:nvPr/>
        </p:nvSpPr>
        <p:spPr>
          <a:xfrm>
            <a:off x="640080" y="2706624"/>
            <a:ext cx="4751429" cy="3483864"/>
          </a:xfrm>
          <a:prstGeom prst="rect">
            <a:avLst/>
          </a:prstGeom>
        </p:spPr>
        <p:txBody>
          <a:bodyPr vert="horz" lIns="91440" tIns="45720" rIns="91440" bIns="45720" rtlCol="0">
            <a:normAutofit/>
          </a:bodyPr>
          <a:lstStyle/>
          <a:p>
            <a:pPr algn="just">
              <a:lnSpc>
                <a:spcPct val="90000"/>
              </a:lnSpc>
              <a:spcAft>
                <a:spcPts val="600"/>
              </a:spcAft>
            </a:pPr>
            <a:r>
              <a:rPr lang="en-US" sz="2200" b="0" i="0" dirty="0">
                <a:effectLst/>
              </a:rPr>
              <a:t>En </a:t>
            </a:r>
            <a:r>
              <a:rPr lang="en-US" sz="2200" b="0" i="0" dirty="0" err="1">
                <a:effectLst/>
              </a:rPr>
              <a:t>forme</a:t>
            </a:r>
            <a:r>
              <a:rPr lang="en-US" sz="2200" b="0" i="0" dirty="0">
                <a:effectLst/>
              </a:rPr>
              <a:t> </a:t>
            </a:r>
            <a:r>
              <a:rPr lang="en-US" sz="2200" b="0" i="0" dirty="0" err="1">
                <a:effectLst/>
              </a:rPr>
              <a:t>d'olive</a:t>
            </a:r>
            <a:r>
              <a:rPr lang="en-US" sz="2200" b="0" i="0" dirty="0">
                <a:effectLst/>
              </a:rPr>
              <a:t>, </a:t>
            </a:r>
            <a:r>
              <a:rPr lang="en-US" sz="2200" b="0" i="0" dirty="0" err="1">
                <a:effectLst/>
              </a:rPr>
              <a:t>résistante</a:t>
            </a:r>
            <a:r>
              <a:rPr lang="en-US" sz="2200" b="0" i="0" dirty="0">
                <a:effectLst/>
              </a:rPr>
              <a:t> aux fissures.</a:t>
            </a:r>
            <a:endParaRPr lang="en-US" sz="2200" dirty="0"/>
          </a:p>
        </p:txBody>
      </p:sp>
      <p:pic>
        <p:nvPicPr>
          <p:cNvPr id="8" name="Picture 8" descr="Icône Demi-soleil Et Plein Soleil. Illustration De Symbole De Vecteur ...">
            <a:extLst>
              <a:ext uri="{FF2B5EF4-FFF2-40B4-BE49-F238E27FC236}">
                <a16:creationId xmlns:a16="http://schemas.microsoft.com/office/drawing/2014/main" id="{B5E28CFA-483E-E6B0-D071-2EA20EB2D0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64840"/>
          <a:stretch/>
        </p:blipFill>
        <p:spPr bwMode="auto">
          <a:xfrm>
            <a:off x="1809924" y="3811774"/>
            <a:ext cx="3060619" cy="2176272"/>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EC3BEA2A-50B2-3BC8-5312-B3B6B18BA318}"/>
              </a:ext>
            </a:extLst>
          </p:cNvPr>
          <p:cNvSpPr/>
          <p:nvPr/>
        </p:nvSpPr>
        <p:spPr>
          <a:xfrm>
            <a:off x="5470277" y="4253734"/>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3€</a:t>
            </a:r>
          </a:p>
        </p:txBody>
      </p:sp>
    </p:spTree>
    <p:extLst>
      <p:ext uri="{BB962C8B-B14F-4D97-AF65-F5344CB8AC3E}">
        <p14:creationId xmlns:p14="http://schemas.microsoft.com/office/powerpoint/2010/main" val="3547405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0FA8CB-D3B9-7297-47B8-B4B4AB05DA92}"/>
              </a:ext>
            </a:extLst>
          </p:cNvPr>
          <p:cNvSpPr>
            <a:spLocks noGrp="1"/>
          </p:cNvSpPr>
          <p:nvPr>
            <p:ph type="title"/>
          </p:nvPr>
        </p:nvSpPr>
        <p:spPr>
          <a:xfrm>
            <a:off x="4719863" y="983412"/>
            <a:ext cx="4777820" cy="2500280"/>
          </a:xfrm>
        </p:spPr>
        <p:txBody>
          <a:bodyPr anchor="b">
            <a:normAutofit fontScale="90000"/>
          </a:bodyPr>
          <a:lstStyle/>
          <a:p>
            <a:r>
              <a:rPr lang="fr-FR" sz="5400" dirty="0"/>
              <a:t>OCIMUM BASILICUM BASIRA </a:t>
            </a:r>
            <a:endParaRPr lang="fr-BE" sz="5400" dirty="0"/>
          </a:p>
        </p:txBody>
      </p:sp>
      <p:pic>
        <p:nvPicPr>
          <p:cNvPr id="37890" name="Picture 2" descr="Ocimum basilicum Basira">
            <a:extLst>
              <a:ext uri="{FF2B5EF4-FFF2-40B4-BE49-F238E27FC236}">
                <a16:creationId xmlns:a16="http://schemas.microsoft.com/office/drawing/2014/main" id="{836FAF6D-B4AB-B978-D809-C77E3B0E95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380" y="983412"/>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cône Demi-soleil Et Plein Soleil. Illustration De Symbole De Vecteur ...">
            <a:extLst>
              <a:ext uri="{FF2B5EF4-FFF2-40B4-BE49-F238E27FC236}">
                <a16:creationId xmlns:a16="http://schemas.microsoft.com/office/drawing/2014/main" id="{2D8DC24E-B0F2-B639-82E5-44AA92D104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949"/>
          <a:stretch/>
        </p:blipFill>
        <p:spPr bwMode="auto">
          <a:xfrm>
            <a:off x="4440473" y="3842602"/>
            <a:ext cx="3995928" cy="1512463"/>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48B1B5B6-AFB4-0331-2004-7100E58DD273}"/>
              </a:ext>
            </a:extLst>
          </p:cNvPr>
          <p:cNvSpPr txBox="1"/>
          <p:nvPr/>
        </p:nvSpPr>
        <p:spPr>
          <a:xfrm>
            <a:off x="4440473" y="5031900"/>
            <a:ext cx="1273029" cy="646331"/>
          </a:xfrm>
          <a:prstGeom prst="rect">
            <a:avLst/>
          </a:prstGeom>
          <a:noFill/>
        </p:spPr>
        <p:txBody>
          <a:bodyPr wrap="square">
            <a:spAutoFit/>
          </a:bodyPr>
          <a:lstStyle/>
          <a:p>
            <a:br>
              <a:rPr lang="fr-BE" b="0" i="0" dirty="0">
                <a:solidFill>
                  <a:srgbClr val="000000"/>
                </a:solidFill>
                <a:effectLst/>
                <a:latin typeface="ui-sans-serif"/>
              </a:rPr>
            </a:br>
            <a:endParaRPr lang="fr-BE" dirty="0"/>
          </a:p>
        </p:txBody>
      </p:sp>
      <p:sp>
        <p:nvSpPr>
          <p:cNvPr id="4" name="Explosion : 8 points 3">
            <a:extLst>
              <a:ext uri="{FF2B5EF4-FFF2-40B4-BE49-F238E27FC236}">
                <a16:creationId xmlns:a16="http://schemas.microsoft.com/office/drawing/2014/main" id="{A6C2CC16-E764-2F3E-96D3-4AFC44D32418}"/>
              </a:ext>
            </a:extLst>
          </p:cNvPr>
          <p:cNvSpPr/>
          <p:nvPr/>
        </p:nvSpPr>
        <p:spPr>
          <a:xfrm>
            <a:off x="2502790" y="4582237"/>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3€</a:t>
            </a:r>
          </a:p>
        </p:txBody>
      </p:sp>
    </p:spTree>
    <p:extLst>
      <p:ext uri="{BB962C8B-B14F-4D97-AF65-F5344CB8AC3E}">
        <p14:creationId xmlns:p14="http://schemas.microsoft.com/office/powerpoint/2010/main" val="22613451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F36F46-CAF8-8EBE-E1E9-4D10D2C7B352}"/>
              </a:ext>
            </a:extLst>
          </p:cNvPr>
          <p:cNvSpPr>
            <a:spLocks noGrp="1"/>
          </p:cNvSpPr>
          <p:nvPr>
            <p:ph type="title"/>
          </p:nvPr>
        </p:nvSpPr>
        <p:spPr/>
        <p:txBody>
          <a:bodyPr/>
          <a:lstStyle/>
          <a:p>
            <a:r>
              <a:rPr lang="fr-BE" dirty="0" err="1"/>
              <a:t>Nemesia</a:t>
            </a:r>
            <a:r>
              <a:rPr lang="fr-BE" dirty="0"/>
              <a:t> hybrida </a:t>
            </a:r>
            <a:r>
              <a:rPr lang="fr-BE" dirty="0" err="1"/>
              <a:t>Sunpeddle</a:t>
            </a:r>
            <a:r>
              <a:rPr lang="fr-BE" dirty="0"/>
              <a:t> </a:t>
            </a:r>
            <a:r>
              <a:rPr lang="fr-BE" dirty="0" err="1"/>
              <a:t>Painted</a:t>
            </a:r>
            <a:r>
              <a:rPr lang="fr-BE" dirty="0"/>
              <a:t> Rose </a:t>
            </a:r>
          </a:p>
        </p:txBody>
      </p:sp>
      <p:pic>
        <p:nvPicPr>
          <p:cNvPr id="13314" name="Picture 2" descr="Nemesia hybrida Painted Rose ®">
            <a:extLst>
              <a:ext uri="{FF2B5EF4-FFF2-40B4-BE49-F238E27FC236}">
                <a16:creationId xmlns:a16="http://schemas.microsoft.com/office/drawing/2014/main" id="{6EC153E4-E0A2-5A76-FF7E-F342A8B20F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90671" y="1750041"/>
            <a:ext cx="3881437" cy="388143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1315CD18-11D9-39DE-43E4-B090A9310D93}"/>
              </a:ext>
            </a:extLst>
          </p:cNvPr>
          <p:cNvSpPr txBox="1"/>
          <p:nvPr/>
        </p:nvSpPr>
        <p:spPr>
          <a:xfrm>
            <a:off x="838199" y="1825625"/>
            <a:ext cx="4150577" cy="2308324"/>
          </a:xfrm>
          <a:prstGeom prst="rect">
            <a:avLst/>
          </a:prstGeom>
          <a:noFill/>
        </p:spPr>
        <p:txBody>
          <a:bodyPr wrap="square">
            <a:spAutoFit/>
          </a:bodyPr>
          <a:lstStyle/>
          <a:p>
            <a:pPr algn="just"/>
            <a:r>
              <a:rPr lang="fr-FR" b="0" i="0" dirty="0" err="1">
                <a:solidFill>
                  <a:srgbClr val="6B7280"/>
                </a:solidFill>
                <a:effectLst/>
                <a:latin typeface="ui-sans-serif"/>
              </a:rPr>
              <a:t>Sunpeddle</a:t>
            </a:r>
            <a:r>
              <a:rPr lang="fr-FR" b="0" i="0" dirty="0">
                <a:solidFill>
                  <a:srgbClr val="6B7280"/>
                </a:solidFill>
                <a:effectLst/>
                <a:latin typeface="ui-sans-serif"/>
              </a:rPr>
              <a:t> est une collection d'hybrides compacts de </a:t>
            </a:r>
            <a:r>
              <a:rPr lang="fr-FR" b="0" i="0" dirty="0" err="1">
                <a:solidFill>
                  <a:srgbClr val="6B7280"/>
                </a:solidFill>
                <a:effectLst/>
                <a:latin typeface="ui-sans-serif"/>
              </a:rPr>
              <a:t>Nemesia</a:t>
            </a:r>
            <a:r>
              <a:rPr lang="fr-FR" b="0" i="0" dirty="0">
                <a:solidFill>
                  <a:srgbClr val="6B7280"/>
                </a:solidFill>
                <a:effectLst/>
                <a:latin typeface="ui-sans-serif"/>
              </a:rPr>
              <a:t> qui offrent un spectacle spectaculaire dans n'importe quel jardin ou balcon et produisent un merveilleux parfum. Elles peuvent être utilisées comme plantes de patio, dans des jardinières, des pots suspendus et également comme plantes à massifs.</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CDEAC3A9-1EE9-A760-8545-E1C092D3E1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838199" y="4190970"/>
            <a:ext cx="3761448" cy="140365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9D555119-5D54-6018-C600-8C1CFC474EB2}"/>
              </a:ext>
            </a:extLst>
          </p:cNvPr>
          <p:cNvSpPr/>
          <p:nvPr/>
        </p:nvSpPr>
        <p:spPr>
          <a:xfrm>
            <a:off x="7901495" y="4832665"/>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4197383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E5719-A48A-5AC2-0BE8-6291A2BD700C}"/>
              </a:ext>
            </a:extLst>
          </p:cNvPr>
          <p:cNvSpPr>
            <a:spLocks noGrp="1"/>
          </p:cNvSpPr>
          <p:nvPr>
            <p:ph type="title"/>
          </p:nvPr>
        </p:nvSpPr>
        <p:spPr/>
        <p:txBody>
          <a:bodyPr/>
          <a:lstStyle/>
          <a:p>
            <a:r>
              <a:rPr lang="fr-BE" dirty="0" err="1"/>
              <a:t>Petunia</a:t>
            </a:r>
            <a:r>
              <a:rPr lang="fr-BE" dirty="0"/>
              <a:t> hybrida </a:t>
            </a:r>
            <a:r>
              <a:rPr lang="fr-BE" dirty="0" err="1"/>
              <a:t>Crazytunia</a:t>
            </a:r>
            <a:r>
              <a:rPr lang="fr-BE" dirty="0"/>
              <a:t> Black &amp; White </a:t>
            </a:r>
          </a:p>
        </p:txBody>
      </p:sp>
      <p:pic>
        <p:nvPicPr>
          <p:cNvPr id="5122" name="Picture 2" descr="Petunia hybrida Crazytunia Black &amp; White ®">
            <a:extLst>
              <a:ext uri="{FF2B5EF4-FFF2-40B4-BE49-F238E27FC236}">
                <a16:creationId xmlns:a16="http://schemas.microsoft.com/office/drawing/2014/main" id="{ECE21C75-AA0D-2EA3-C4E2-D7EEAA1872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35300" y="2160588"/>
            <a:ext cx="3881437" cy="38814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B8B96EE4-E850-F15D-BB77-E94FB5A8C1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904"/>
          <a:stretch/>
        </p:blipFill>
        <p:spPr bwMode="auto">
          <a:xfrm>
            <a:off x="1130922" y="4773307"/>
            <a:ext cx="1802058" cy="140365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C646CCC1-2AEE-00FB-4B0F-2B392A4035EE}"/>
              </a:ext>
            </a:extLst>
          </p:cNvPr>
          <p:cNvSpPr/>
          <p:nvPr/>
        </p:nvSpPr>
        <p:spPr>
          <a:xfrm>
            <a:off x="6088620" y="1594943"/>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219161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26EDD6-33D8-4F37-EA80-B4F4E949356C}"/>
              </a:ext>
            </a:extLst>
          </p:cNvPr>
          <p:cNvSpPr>
            <a:spLocks noGrp="1"/>
          </p:cNvSpPr>
          <p:nvPr>
            <p:ph type="title"/>
          </p:nvPr>
        </p:nvSpPr>
        <p:spPr>
          <a:xfrm>
            <a:off x="1683589" y="681037"/>
            <a:ext cx="7897942" cy="941900"/>
          </a:xfrm>
        </p:spPr>
        <p:txBody>
          <a:bodyPr>
            <a:normAutofit fontScale="90000"/>
          </a:bodyPr>
          <a:lstStyle/>
          <a:p>
            <a:r>
              <a:rPr lang="fr-BE" dirty="0" err="1"/>
              <a:t>Nemesia</a:t>
            </a:r>
            <a:r>
              <a:rPr lang="fr-BE" dirty="0"/>
              <a:t> hybrida </a:t>
            </a:r>
            <a:r>
              <a:rPr lang="fr-BE" dirty="0" err="1"/>
              <a:t>Sunsatia</a:t>
            </a:r>
            <a:r>
              <a:rPr lang="fr-BE" dirty="0"/>
              <a:t> Plus Berry </a:t>
            </a:r>
            <a:r>
              <a:rPr lang="fr-BE" dirty="0" err="1"/>
              <a:t>Delight</a:t>
            </a:r>
            <a:r>
              <a:rPr lang="fr-BE" dirty="0"/>
              <a:t> </a:t>
            </a:r>
          </a:p>
        </p:txBody>
      </p:sp>
      <p:sp>
        <p:nvSpPr>
          <p:cNvPr id="3" name="Espace réservé du contenu 2">
            <a:extLst>
              <a:ext uri="{FF2B5EF4-FFF2-40B4-BE49-F238E27FC236}">
                <a16:creationId xmlns:a16="http://schemas.microsoft.com/office/drawing/2014/main" id="{EDF935A5-A499-52C6-43E6-FAA1E927E619}"/>
              </a:ext>
            </a:extLst>
          </p:cNvPr>
          <p:cNvSpPr>
            <a:spLocks noGrp="1"/>
          </p:cNvSpPr>
          <p:nvPr>
            <p:ph idx="1"/>
          </p:nvPr>
        </p:nvSpPr>
        <p:spPr>
          <a:xfrm>
            <a:off x="5439350" y="1928262"/>
            <a:ext cx="4142181" cy="1971934"/>
          </a:xfrm>
        </p:spPr>
        <p:txBody>
          <a:bodyPr>
            <a:normAutofit fontScale="92500" lnSpcReduction="10000"/>
          </a:bodyPr>
          <a:lstStyle/>
          <a:p>
            <a:pPr marL="0" indent="0" algn="just">
              <a:buNone/>
            </a:pPr>
            <a:r>
              <a:rPr lang="fr-FR" b="0" i="0" dirty="0">
                <a:solidFill>
                  <a:srgbClr val="6B7280"/>
                </a:solidFill>
                <a:effectLst/>
                <a:latin typeface="ui-sans-serif"/>
              </a:rPr>
              <a:t>La série </a:t>
            </a:r>
            <a:r>
              <a:rPr lang="fr-FR" b="0" i="0" dirty="0" err="1">
                <a:solidFill>
                  <a:srgbClr val="6B7280"/>
                </a:solidFill>
                <a:effectLst/>
                <a:latin typeface="ui-sans-serif"/>
              </a:rPr>
              <a:t>Sunsatia</a:t>
            </a:r>
            <a:r>
              <a:rPr lang="fr-FR" b="0" i="0" dirty="0">
                <a:solidFill>
                  <a:srgbClr val="6B7280"/>
                </a:solidFill>
                <a:effectLst/>
                <a:latin typeface="ui-sans-serif"/>
              </a:rPr>
              <a:t> offre des performances fiables et ininterrompues du début du printemps à l'automne. C'est une série à croissance rapide, même en cas de températures fraîches. Excellente pour les pots de patio et les jardinières. Nous proposons une sélection de couleurs fortes et éclatantes.</a:t>
            </a:r>
            <a:endParaRPr lang="fr-BE" dirty="0"/>
          </a:p>
        </p:txBody>
      </p:sp>
      <p:pic>
        <p:nvPicPr>
          <p:cNvPr id="14338" name="Picture 2" descr="Nemesia hybrida Sunsatia Berry ®">
            <a:extLst>
              <a:ext uri="{FF2B5EF4-FFF2-40B4-BE49-F238E27FC236}">
                <a16:creationId xmlns:a16="http://schemas.microsoft.com/office/drawing/2014/main" id="{CC0F0CBB-36D5-FAE0-7CC0-D93516A9A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422" y="1712028"/>
            <a:ext cx="4292360" cy="42923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298CB3B6-4E8D-3DCE-3FA6-23F705DBF7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5439350" y="4600732"/>
            <a:ext cx="3761448" cy="1403656"/>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 8 points 4">
            <a:extLst>
              <a:ext uri="{FF2B5EF4-FFF2-40B4-BE49-F238E27FC236}">
                <a16:creationId xmlns:a16="http://schemas.microsoft.com/office/drawing/2014/main" id="{CEA167AD-B6E8-0D9F-0F3F-732B4EA647A5}"/>
              </a:ext>
            </a:extLst>
          </p:cNvPr>
          <p:cNvSpPr/>
          <p:nvPr/>
        </p:nvSpPr>
        <p:spPr>
          <a:xfrm>
            <a:off x="3840867" y="5009946"/>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3658426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9100C4-BDE8-595E-C148-C504BE070B87}"/>
              </a:ext>
            </a:extLst>
          </p:cNvPr>
          <p:cNvSpPr>
            <a:spLocks noGrp="1"/>
          </p:cNvSpPr>
          <p:nvPr>
            <p:ph type="title"/>
          </p:nvPr>
        </p:nvSpPr>
        <p:spPr/>
        <p:txBody>
          <a:bodyPr/>
          <a:lstStyle/>
          <a:p>
            <a:r>
              <a:rPr lang="fr-BE" dirty="0" err="1"/>
              <a:t>Nemesia</a:t>
            </a:r>
            <a:r>
              <a:rPr lang="fr-BE" dirty="0"/>
              <a:t> hybrida </a:t>
            </a:r>
            <a:r>
              <a:rPr lang="fr-BE" dirty="0" err="1"/>
              <a:t>Sunsatia</a:t>
            </a:r>
            <a:r>
              <a:rPr lang="fr-BE" dirty="0"/>
              <a:t> Plus </a:t>
            </a:r>
            <a:r>
              <a:rPr lang="fr-BE" dirty="0" err="1"/>
              <a:t>Clementine</a:t>
            </a:r>
            <a:r>
              <a:rPr lang="fr-BE" dirty="0"/>
              <a:t> </a:t>
            </a:r>
          </a:p>
        </p:txBody>
      </p:sp>
      <p:sp>
        <p:nvSpPr>
          <p:cNvPr id="3" name="Espace réservé du contenu 2">
            <a:extLst>
              <a:ext uri="{FF2B5EF4-FFF2-40B4-BE49-F238E27FC236}">
                <a16:creationId xmlns:a16="http://schemas.microsoft.com/office/drawing/2014/main" id="{98B61512-A824-04B2-1F21-3C0F8441DC92}"/>
              </a:ext>
            </a:extLst>
          </p:cNvPr>
          <p:cNvSpPr>
            <a:spLocks noGrp="1"/>
          </p:cNvSpPr>
          <p:nvPr>
            <p:ph idx="1"/>
          </p:nvPr>
        </p:nvSpPr>
        <p:spPr>
          <a:xfrm>
            <a:off x="5178008" y="1461861"/>
            <a:ext cx="4262887" cy="4351338"/>
          </a:xfrm>
        </p:spPr>
        <p:txBody>
          <a:bodyPr>
            <a:normAutofit/>
          </a:bodyPr>
          <a:lstStyle/>
          <a:p>
            <a:pPr marL="0" indent="0" algn="just">
              <a:buNone/>
            </a:pPr>
            <a:r>
              <a:rPr lang="fr-FR" b="0" i="0" dirty="0">
                <a:solidFill>
                  <a:srgbClr val="6B7280"/>
                </a:solidFill>
                <a:effectLst/>
                <a:latin typeface="ui-sans-serif"/>
              </a:rPr>
              <a:t>La série </a:t>
            </a:r>
            <a:r>
              <a:rPr lang="fr-FR" b="0" i="0" dirty="0" err="1">
                <a:solidFill>
                  <a:srgbClr val="6B7280"/>
                </a:solidFill>
                <a:effectLst/>
                <a:latin typeface="ui-sans-serif"/>
              </a:rPr>
              <a:t>Sunsatia</a:t>
            </a:r>
            <a:r>
              <a:rPr lang="fr-FR" b="0" i="0" dirty="0">
                <a:solidFill>
                  <a:srgbClr val="6B7280"/>
                </a:solidFill>
                <a:effectLst/>
                <a:latin typeface="ui-sans-serif"/>
              </a:rPr>
              <a:t> offre des performances fiables et ininterrompues du début du printemps à l'automne. C'est une série à croissance rapide, même en cas de températures fraîches. Excellente pour les pots de patio et les jardinières. Nous proposons une sélection de couleurs fortes et éclatantes.</a:t>
            </a:r>
            <a:endParaRPr lang="fr-BE" dirty="0"/>
          </a:p>
        </p:txBody>
      </p:sp>
      <p:pic>
        <p:nvPicPr>
          <p:cNvPr id="15362" name="Picture 2" descr="Nemesia hybrida Plus Clementine ®">
            <a:extLst>
              <a:ext uri="{FF2B5EF4-FFF2-40B4-BE49-F238E27FC236}">
                <a16:creationId xmlns:a16="http://schemas.microsoft.com/office/drawing/2014/main" id="{CB260EC4-FDD9-8B5F-7929-52A6C81A3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918" y="2037272"/>
            <a:ext cx="3662632" cy="36626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307D47E2-7161-A0C4-460B-2737B53DB0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5363570" y="4110608"/>
            <a:ext cx="3761448" cy="1403656"/>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 8 points 4">
            <a:extLst>
              <a:ext uri="{FF2B5EF4-FFF2-40B4-BE49-F238E27FC236}">
                <a16:creationId xmlns:a16="http://schemas.microsoft.com/office/drawing/2014/main" id="{64ADAC8A-F217-004B-7D5F-38A3C12673A9}"/>
              </a:ext>
            </a:extLst>
          </p:cNvPr>
          <p:cNvSpPr/>
          <p:nvPr/>
        </p:nvSpPr>
        <p:spPr>
          <a:xfrm>
            <a:off x="3926655" y="4919308"/>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575624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2D5397-8034-973C-AC3E-C990975DC453}"/>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a:t>NEMESIA NESIA BURGUNDY </a:t>
            </a:r>
          </a:p>
        </p:txBody>
      </p:sp>
      <p:pic>
        <p:nvPicPr>
          <p:cNvPr id="36866" name="Picture 2" descr="Nemesia hybrida Burgundy">
            <a:extLst>
              <a:ext uri="{FF2B5EF4-FFF2-40B4-BE49-F238E27FC236}">
                <a16:creationId xmlns:a16="http://schemas.microsoft.com/office/drawing/2014/main" id="{B2988ADE-8AC4-CB11-897B-9B1D3E08DC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688809" y="1714015"/>
            <a:ext cx="3429969" cy="342996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8C87A473-08A1-677F-D2C3-7D8C2EA6859B}"/>
              </a:ext>
            </a:extLst>
          </p:cNvPr>
          <p:cNvSpPr txBox="1"/>
          <p:nvPr/>
        </p:nvSpPr>
        <p:spPr>
          <a:xfrm>
            <a:off x="640080" y="2706624"/>
            <a:ext cx="4078569" cy="3483864"/>
          </a:xfrm>
          <a:prstGeom prst="rect">
            <a:avLst/>
          </a:prstGeom>
        </p:spPr>
        <p:txBody>
          <a:bodyPr vert="horz" lIns="91440" tIns="45720" rIns="91440" bIns="45720" rtlCol="0">
            <a:normAutofit/>
          </a:bodyPr>
          <a:lstStyle/>
          <a:p>
            <a:pPr algn="just">
              <a:lnSpc>
                <a:spcPct val="90000"/>
              </a:lnSpc>
              <a:spcAft>
                <a:spcPts val="600"/>
              </a:spcAft>
            </a:pPr>
            <a:r>
              <a:rPr lang="en-US" sz="2200" dirty="0"/>
              <a:t>La </a:t>
            </a:r>
            <a:r>
              <a:rPr lang="en-US" sz="2200" dirty="0" err="1"/>
              <a:t>série</a:t>
            </a:r>
            <a:r>
              <a:rPr lang="en-US" sz="2200" dirty="0"/>
              <a:t> Nemesia </a:t>
            </a:r>
            <a:r>
              <a:rPr lang="en-US" sz="2200" dirty="0" err="1"/>
              <a:t>Nesia</a:t>
            </a:r>
            <a:r>
              <a:rPr lang="en-US" sz="2200" dirty="0"/>
              <a:t> </a:t>
            </a:r>
            <a:r>
              <a:rPr lang="en-US" sz="2200" dirty="0" err="1"/>
              <a:t>est</a:t>
            </a:r>
            <a:r>
              <a:rPr lang="en-US" sz="2200" dirty="0"/>
              <a:t> </a:t>
            </a:r>
            <a:r>
              <a:rPr lang="en-US" sz="2200" dirty="0" err="1"/>
              <a:t>une</a:t>
            </a:r>
            <a:r>
              <a:rPr lang="en-US" sz="2200" dirty="0"/>
              <a:t> </a:t>
            </a:r>
            <a:r>
              <a:rPr lang="en-US" sz="2200" dirty="0" err="1"/>
              <a:t>série</a:t>
            </a:r>
            <a:r>
              <a:rPr lang="en-US" sz="2200" dirty="0"/>
              <a:t> facile à </a:t>
            </a:r>
            <a:r>
              <a:rPr lang="en-US" sz="2200" dirty="0" err="1"/>
              <a:t>cultiver</a:t>
            </a:r>
            <a:r>
              <a:rPr lang="en-US" sz="2200" dirty="0"/>
              <a:t>. Elle a un port </a:t>
            </a:r>
            <a:r>
              <a:rPr lang="en-US" sz="2200" dirty="0" err="1"/>
              <a:t>dressé</a:t>
            </a:r>
            <a:r>
              <a:rPr lang="en-US" sz="2200" dirty="0"/>
              <a:t> et </a:t>
            </a:r>
            <a:r>
              <a:rPr lang="en-US" sz="2200" dirty="0" err="1"/>
              <a:t>une</a:t>
            </a:r>
            <a:r>
              <a:rPr lang="en-US" sz="2200" dirty="0"/>
              <a:t> floraison </a:t>
            </a:r>
            <a:r>
              <a:rPr lang="en-US" sz="2200" dirty="0" err="1"/>
              <a:t>prolongée</a:t>
            </a:r>
            <a:r>
              <a:rPr lang="en-US" sz="2200" dirty="0"/>
              <a:t> </a:t>
            </a:r>
            <a:r>
              <a:rPr lang="en-US" sz="2200" dirty="0" err="1"/>
              <a:t>jusqu'en</a:t>
            </a:r>
            <a:r>
              <a:rPr lang="en-US" sz="2200" dirty="0"/>
              <a:t> </a:t>
            </a:r>
            <a:r>
              <a:rPr lang="en-US" sz="2200" dirty="0" err="1"/>
              <a:t>automne</a:t>
            </a:r>
            <a:r>
              <a:rPr lang="en-US" sz="2200" dirty="0"/>
              <a:t>.</a:t>
            </a:r>
          </a:p>
        </p:txBody>
      </p:sp>
      <p:pic>
        <p:nvPicPr>
          <p:cNvPr id="10" name="Picture 8" descr="Icône Demi-soleil Et Plein Soleil. Illustration De Symbole De Vecteur ...">
            <a:extLst>
              <a:ext uri="{FF2B5EF4-FFF2-40B4-BE49-F238E27FC236}">
                <a16:creationId xmlns:a16="http://schemas.microsoft.com/office/drawing/2014/main" id="{69BEE1D6-258F-72F6-71CC-8BB632DC6D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949"/>
          <a:stretch/>
        </p:blipFill>
        <p:spPr bwMode="auto">
          <a:xfrm>
            <a:off x="1463040" y="4592252"/>
            <a:ext cx="3995928" cy="1512463"/>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96FA790C-41DB-0940-9C47-C552BA6A57E6}"/>
              </a:ext>
            </a:extLst>
          </p:cNvPr>
          <p:cNvSpPr/>
          <p:nvPr/>
        </p:nvSpPr>
        <p:spPr>
          <a:xfrm>
            <a:off x="7980563" y="1067839"/>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1843333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1C0BDA-9283-EAD5-244A-E7BEA53BB913}"/>
              </a:ext>
            </a:extLst>
          </p:cNvPr>
          <p:cNvSpPr>
            <a:spLocks noGrp="1"/>
          </p:cNvSpPr>
          <p:nvPr>
            <p:ph type="title"/>
          </p:nvPr>
        </p:nvSpPr>
        <p:spPr>
          <a:xfrm>
            <a:off x="4797501" y="329184"/>
            <a:ext cx="4104959" cy="2215608"/>
          </a:xfrm>
        </p:spPr>
        <p:txBody>
          <a:bodyPr vert="horz" lIns="91440" tIns="45720" rIns="91440" bIns="45720" rtlCol="0" anchor="b">
            <a:normAutofit fontScale="90000"/>
          </a:bodyPr>
          <a:lstStyle/>
          <a:p>
            <a:r>
              <a:rPr lang="en-US" sz="4600" dirty="0"/>
              <a:t>PELARGONIUM PELTATUM HAPPY FACE MEX</a:t>
            </a:r>
          </a:p>
        </p:txBody>
      </p:sp>
      <p:pic>
        <p:nvPicPr>
          <p:cNvPr id="44034" name="Picture 2" descr="Pelargonium peltatum Happy Face Mex">
            <a:extLst>
              <a:ext uri="{FF2B5EF4-FFF2-40B4-BE49-F238E27FC236}">
                <a16:creationId xmlns:a16="http://schemas.microsoft.com/office/drawing/2014/main" id="{A0312B7C-7537-D659-656B-D93B127A4A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0040" y="441305"/>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cône Demi-soleil Et Plein Soleil. Illustration De Symbole De Vecteur ...">
            <a:extLst>
              <a:ext uri="{FF2B5EF4-FFF2-40B4-BE49-F238E27FC236}">
                <a16:creationId xmlns:a16="http://schemas.microsoft.com/office/drawing/2014/main" id="{E41F9A43-F001-95BA-6808-7950EFF8CF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949"/>
          <a:stretch/>
        </p:blipFill>
        <p:spPr bwMode="auto">
          <a:xfrm>
            <a:off x="320040" y="4735874"/>
            <a:ext cx="3995928" cy="151246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F00134B3-129F-208E-C8D8-9D5D98E17F2E}"/>
              </a:ext>
            </a:extLst>
          </p:cNvPr>
          <p:cNvSpPr txBox="1"/>
          <p:nvPr/>
        </p:nvSpPr>
        <p:spPr>
          <a:xfrm>
            <a:off x="4797494" y="2706624"/>
            <a:ext cx="4933102" cy="3483864"/>
          </a:xfrm>
          <a:prstGeom prst="rect">
            <a:avLst/>
          </a:prstGeom>
        </p:spPr>
        <p:txBody>
          <a:bodyPr vert="horz" lIns="91440" tIns="45720" rIns="91440" bIns="45720" rtlCol="0">
            <a:normAutofit/>
          </a:bodyPr>
          <a:lstStyle/>
          <a:p>
            <a:pPr algn="just">
              <a:lnSpc>
                <a:spcPct val="90000"/>
              </a:lnSpc>
              <a:spcAft>
                <a:spcPts val="600"/>
              </a:spcAft>
            </a:pPr>
            <a:r>
              <a:rPr lang="en-US" sz="2200" dirty="0"/>
              <a:t>Happy Face a de </a:t>
            </a:r>
            <a:r>
              <a:rPr lang="en-US" sz="2200" dirty="0" err="1"/>
              <a:t>grandes</a:t>
            </a:r>
            <a:r>
              <a:rPr lang="en-US" sz="2200" dirty="0"/>
              <a:t> fleurs simples avec </a:t>
            </a:r>
            <a:r>
              <a:rPr lang="en-US" sz="2200" dirty="0" err="1"/>
              <a:t>une</a:t>
            </a:r>
            <a:r>
              <a:rPr lang="en-US" sz="2200" dirty="0"/>
              <a:t> bonne et </a:t>
            </a:r>
            <a:r>
              <a:rPr lang="en-US" sz="2200" dirty="0" err="1"/>
              <a:t>vigoureuse</a:t>
            </a:r>
            <a:r>
              <a:rPr lang="en-US" sz="2200" dirty="0"/>
              <a:t> ramification. Les plantes </a:t>
            </a:r>
            <a:r>
              <a:rPr lang="en-US" sz="2200" dirty="0" err="1"/>
              <a:t>ont</a:t>
            </a:r>
            <a:r>
              <a:rPr lang="en-US" sz="2200" dirty="0"/>
              <a:t> un port </a:t>
            </a:r>
            <a:r>
              <a:rPr lang="en-US" sz="2200" dirty="0" err="1"/>
              <a:t>uniforme</a:t>
            </a:r>
            <a:r>
              <a:rPr lang="en-US" sz="2200" dirty="0"/>
              <a:t> et pendent avec des entre-</a:t>
            </a:r>
            <a:r>
              <a:rPr lang="en-US" sz="2200" dirty="0" err="1"/>
              <a:t>nœuds</a:t>
            </a:r>
            <a:r>
              <a:rPr lang="en-US" sz="2200" dirty="0"/>
              <a:t> courts. La culture </a:t>
            </a:r>
            <a:r>
              <a:rPr lang="en-US" sz="2200" dirty="0" err="1"/>
              <a:t>n'est</a:t>
            </a:r>
            <a:r>
              <a:rPr lang="en-US" sz="2200" dirty="0"/>
              <a:t> pas sensible à </a:t>
            </a:r>
            <a:r>
              <a:rPr lang="en-US" sz="2200" dirty="0" err="1"/>
              <a:t>l'oïdium</a:t>
            </a:r>
            <a:r>
              <a:rPr lang="en-US" sz="2200" dirty="0"/>
              <a:t>..</a:t>
            </a:r>
          </a:p>
        </p:txBody>
      </p:sp>
      <p:sp>
        <p:nvSpPr>
          <p:cNvPr id="4" name="Explosion : 8 points 3">
            <a:extLst>
              <a:ext uri="{FF2B5EF4-FFF2-40B4-BE49-F238E27FC236}">
                <a16:creationId xmlns:a16="http://schemas.microsoft.com/office/drawing/2014/main" id="{3F94D575-F754-92B9-272C-ED70327D3807}"/>
              </a:ext>
            </a:extLst>
          </p:cNvPr>
          <p:cNvSpPr/>
          <p:nvPr/>
        </p:nvSpPr>
        <p:spPr>
          <a:xfrm>
            <a:off x="3031424" y="3610155"/>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128056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50ADB8-434F-A531-72CC-FA03932B20D6}"/>
              </a:ext>
            </a:extLst>
          </p:cNvPr>
          <p:cNvSpPr>
            <a:spLocks noGrp="1"/>
          </p:cNvSpPr>
          <p:nvPr>
            <p:ph type="title"/>
          </p:nvPr>
        </p:nvSpPr>
        <p:spPr>
          <a:xfrm>
            <a:off x="677334" y="609600"/>
            <a:ext cx="4659776" cy="3803780"/>
          </a:xfrm>
        </p:spPr>
        <p:txBody>
          <a:bodyPr/>
          <a:lstStyle/>
          <a:p>
            <a:r>
              <a:rPr lang="fr-BE" dirty="0"/>
              <a:t>Pelargonium </a:t>
            </a:r>
            <a:r>
              <a:rPr lang="fr-BE" dirty="0" err="1"/>
              <a:t>grandiflorum</a:t>
            </a:r>
            <a:r>
              <a:rPr lang="fr-BE" dirty="0"/>
              <a:t> </a:t>
            </a:r>
            <a:r>
              <a:rPr lang="fr-BE" dirty="0" err="1"/>
              <a:t>Elegance</a:t>
            </a:r>
            <a:r>
              <a:rPr lang="fr-BE" dirty="0"/>
              <a:t> Mona </a:t>
            </a:r>
          </a:p>
        </p:txBody>
      </p:sp>
      <p:pic>
        <p:nvPicPr>
          <p:cNvPr id="19458" name="Picture 2" descr="null ®">
            <a:extLst>
              <a:ext uri="{FF2B5EF4-FFF2-40B4-BE49-F238E27FC236}">
                <a16:creationId xmlns:a16="http://schemas.microsoft.com/office/drawing/2014/main" id="{6CBD89AD-8961-0523-6C32-6AD9400ED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959" y="877078"/>
            <a:ext cx="5451234" cy="54512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C8A6C602-A2D9-EFA6-637B-2ED6276700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400585" y="4422118"/>
            <a:ext cx="3761448" cy="140365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06AF503F-AB7A-AFE7-0981-6E137BDB5AE6}"/>
              </a:ext>
            </a:extLst>
          </p:cNvPr>
          <p:cNvSpPr/>
          <p:nvPr/>
        </p:nvSpPr>
        <p:spPr>
          <a:xfrm>
            <a:off x="7593585" y="529688"/>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094177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F561B-8F82-F760-CBDF-B673CE0B54FC}"/>
              </a:ext>
            </a:extLst>
          </p:cNvPr>
          <p:cNvSpPr>
            <a:spLocks noGrp="1"/>
          </p:cNvSpPr>
          <p:nvPr>
            <p:ph type="title"/>
          </p:nvPr>
        </p:nvSpPr>
        <p:spPr/>
        <p:txBody>
          <a:bodyPr/>
          <a:lstStyle/>
          <a:p>
            <a:r>
              <a:rPr lang="fr-BE" dirty="0"/>
              <a:t>Pelargonium Zonale Candy Pink </a:t>
            </a:r>
          </a:p>
        </p:txBody>
      </p:sp>
      <p:pic>
        <p:nvPicPr>
          <p:cNvPr id="4098" name="Picture 2" descr="Pelargonium zonale Candy Pink ®">
            <a:extLst>
              <a:ext uri="{FF2B5EF4-FFF2-40B4-BE49-F238E27FC236}">
                <a16:creationId xmlns:a16="http://schemas.microsoft.com/office/drawing/2014/main" id="{3F79A0D7-8B34-2BB9-BBAF-A76A954404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6663" y="158408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C44B62DC-E4DF-470F-49C4-0A1383D8578B}"/>
              </a:ext>
            </a:extLst>
          </p:cNvPr>
          <p:cNvSpPr txBox="1"/>
          <p:nvPr/>
        </p:nvSpPr>
        <p:spPr>
          <a:xfrm>
            <a:off x="1218481" y="2388411"/>
            <a:ext cx="3293134" cy="2585323"/>
          </a:xfrm>
          <a:prstGeom prst="rect">
            <a:avLst/>
          </a:prstGeom>
          <a:noFill/>
        </p:spPr>
        <p:txBody>
          <a:bodyPr wrap="square">
            <a:spAutoFit/>
          </a:bodyPr>
          <a:lstStyle/>
          <a:p>
            <a:pPr algn="just"/>
            <a:r>
              <a:rPr lang="fr-FR" b="0" i="0" dirty="0">
                <a:solidFill>
                  <a:srgbClr val="6B7280"/>
                </a:solidFill>
                <a:effectLst/>
                <a:latin typeface="ui-sans-serif"/>
              </a:rPr>
              <a:t>Avec cette gamme standard, nous couvrons toute la gamme des couleurs. Les variétés peuvent être utilisées de différentes manières, en fonction de la date de mise en pot et de l'utilisation de régulateurs de croissance. Elles conviennent aux pots de 10,5 à 13 cm.</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B932919B-67CF-2C3A-674E-9234A8E29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6406"/>
          <a:stretch/>
        </p:blipFill>
        <p:spPr bwMode="auto">
          <a:xfrm>
            <a:off x="3399670" y="5098295"/>
            <a:ext cx="3570474" cy="140365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900FCD20-DA5E-1B3C-20E5-20198716A5DA}"/>
              </a:ext>
            </a:extLst>
          </p:cNvPr>
          <p:cNvSpPr/>
          <p:nvPr/>
        </p:nvSpPr>
        <p:spPr>
          <a:xfrm>
            <a:off x="6088620" y="1594943"/>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4181492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AF3ECD-0B0B-CC4F-CB3C-B060C2645868}"/>
              </a:ext>
            </a:extLst>
          </p:cNvPr>
          <p:cNvSpPr>
            <a:spLocks noGrp="1"/>
          </p:cNvSpPr>
          <p:nvPr>
            <p:ph type="title"/>
          </p:nvPr>
        </p:nvSpPr>
        <p:spPr>
          <a:xfrm>
            <a:off x="4797501" y="329184"/>
            <a:ext cx="4320620" cy="2293246"/>
          </a:xfrm>
        </p:spPr>
        <p:txBody>
          <a:bodyPr anchor="b">
            <a:normAutofit/>
          </a:bodyPr>
          <a:lstStyle/>
          <a:p>
            <a:r>
              <a:rPr lang="fr-FR" sz="3800" dirty="0"/>
              <a:t>PELARGONIUM GRANDIFLORUM ELEGANCE FRANNY </a:t>
            </a:r>
            <a:endParaRPr lang="fr-BE" sz="3800" dirty="0"/>
          </a:p>
        </p:txBody>
      </p:sp>
      <p:pic>
        <p:nvPicPr>
          <p:cNvPr id="47106" name="Picture 2" descr="Pelargonium grandiflorum Franny Deep Burgundy">
            <a:extLst>
              <a:ext uri="{FF2B5EF4-FFF2-40B4-BE49-F238E27FC236}">
                <a16:creationId xmlns:a16="http://schemas.microsoft.com/office/drawing/2014/main" id="{42170E7E-C694-9951-0E8E-CDFF84E11E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988" y="1033927"/>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cône Demi-soleil Et Plein Soleil. Illustration De Symbole De Vecteur ...">
            <a:extLst>
              <a:ext uri="{FF2B5EF4-FFF2-40B4-BE49-F238E27FC236}">
                <a16:creationId xmlns:a16="http://schemas.microsoft.com/office/drawing/2014/main" id="{0CB09C8E-2B29-57D0-69CF-83CEC4A309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949"/>
          <a:stretch/>
        </p:blipFill>
        <p:spPr bwMode="auto">
          <a:xfrm>
            <a:off x="4943798" y="3429000"/>
            <a:ext cx="3995928" cy="1512463"/>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4EF11E15-4255-CCA6-DA3F-1B9EBFED8E3A}"/>
              </a:ext>
            </a:extLst>
          </p:cNvPr>
          <p:cNvSpPr/>
          <p:nvPr/>
        </p:nvSpPr>
        <p:spPr>
          <a:xfrm>
            <a:off x="3131246" y="4185231"/>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30923660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A6F5B-0894-A957-A7A0-DEE6126E940C}"/>
              </a:ext>
            </a:extLst>
          </p:cNvPr>
          <p:cNvSpPr>
            <a:spLocks noGrp="1"/>
          </p:cNvSpPr>
          <p:nvPr>
            <p:ph type="title"/>
          </p:nvPr>
        </p:nvSpPr>
        <p:spPr>
          <a:xfrm>
            <a:off x="4635274" y="1209078"/>
            <a:ext cx="4415510" cy="1783080"/>
          </a:xfrm>
        </p:spPr>
        <p:txBody>
          <a:bodyPr vert="horz" lIns="91440" tIns="45720" rIns="91440" bIns="45720" rtlCol="0" anchor="b">
            <a:normAutofit fontScale="90000"/>
          </a:bodyPr>
          <a:lstStyle/>
          <a:p>
            <a:r>
              <a:rPr lang="en-US" sz="5000" dirty="0"/>
              <a:t>PELARGONIUM PELT X ZON TWOINONE PEACH</a:t>
            </a:r>
          </a:p>
        </p:txBody>
      </p:sp>
      <p:pic>
        <p:nvPicPr>
          <p:cNvPr id="48130" name="Picture 2" descr="Pelargonium peltatum x zonale TwoinOne Peach">
            <a:extLst>
              <a:ext uri="{FF2B5EF4-FFF2-40B4-BE49-F238E27FC236}">
                <a16:creationId xmlns:a16="http://schemas.microsoft.com/office/drawing/2014/main" id="{B430B70C-4E7E-0A63-A775-6BAD9F3E49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3380" y="0"/>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Icône Demi-soleil Et Plein Soleil. Illustration De Symbole De Vecteur ...">
            <a:extLst>
              <a:ext uri="{FF2B5EF4-FFF2-40B4-BE49-F238E27FC236}">
                <a16:creationId xmlns:a16="http://schemas.microsoft.com/office/drawing/2014/main" id="{D23748A1-2E27-6514-41F2-5F6815872D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949"/>
          <a:stretch/>
        </p:blipFill>
        <p:spPr bwMode="auto">
          <a:xfrm>
            <a:off x="320040" y="4442767"/>
            <a:ext cx="3995928" cy="151246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C8FCAEDD-AB75-7A68-25D3-015F86AAB94F}"/>
              </a:ext>
            </a:extLst>
          </p:cNvPr>
          <p:cNvSpPr txBox="1"/>
          <p:nvPr/>
        </p:nvSpPr>
        <p:spPr>
          <a:xfrm>
            <a:off x="4166559" y="3374136"/>
            <a:ext cx="5238584" cy="3483864"/>
          </a:xfrm>
          <a:prstGeom prst="rect">
            <a:avLst/>
          </a:prstGeom>
        </p:spPr>
        <p:txBody>
          <a:bodyPr vert="horz" lIns="91440" tIns="45720" rIns="91440" bIns="45720" rtlCol="0">
            <a:normAutofit/>
          </a:bodyPr>
          <a:lstStyle/>
          <a:p>
            <a:pPr algn="just">
              <a:lnSpc>
                <a:spcPct val="90000"/>
              </a:lnSpc>
              <a:spcAft>
                <a:spcPts val="600"/>
              </a:spcAft>
            </a:pPr>
            <a:r>
              <a:rPr lang="en-US" sz="2200" dirty="0" err="1"/>
              <a:t>TwoinOne</a:t>
            </a:r>
            <a:r>
              <a:rPr lang="en-US" sz="2200" dirty="0"/>
              <a:t> a </a:t>
            </a:r>
            <a:r>
              <a:rPr lang="en-US" sz="2200" dirty="0" err="1"/>
              <a:t>été</a:t>
            </a:r>
            <a:r>
              <a:rPr lang="en-US" sz="2200" dirty="0"/>
              <a:t> </a:t>
            </a:r>
            <a:r>
              <a:rPr lang="en-US" sz="2200" dirty="0" err="1"/>
              <a:t>obtenu</a:t>
            </a:r>
            <a:r>
              <a:rPr lang="en-US" sz="2200" dirty="0"/>
              <a:t> par </a:t>
            </a:r>
            <a:r>
              <a:rPr lang="en-US" sz="2200" dirty="0" err="1"/>
              <a:t>croisement</a:t>
            </a:r>
            <a:r>
              <a:rPr lang="en-US" sz="2200" dirty="0"/>
              <a:t> de </a:t>
            </a:r>
            <a:r>
              <a:rPr lang="en-US" sz="2200" dirty="0" err="1"/>
              <a:t>différentes</a:t>
            </a:r>
            <a:r>
              <a:rPr lang="en-US" sz="2200" dirty="0"/>
              <a:t> </a:t>
            </a:r>
            <a:r>
              <a:rPr lang="en-US" sz="2200" dirty="0" err="1"/>
              <a:t>variétés</a:t>
            </a:r>
            <a:r>
              <a:rPr lang="en-US" sz="2200" dirty="0"/>
              <a:t> de Pelargonium et combine </a:t>
            </a:r>
            <a:r>
              <a:rPr lang="en-US" sz="2200" dirty="0" err="1"/>
              <a:t>leurs</a:t>
            </a:r>
            <a:r>
              <a:rPr lang="en-US" sz="2200" dirty="0"/>
              <a:t> </a:t>
            </a:r>
            <a:r>
              <a:rPr lang="en-US" sz="2200" dirty="0" err="1"/>
              <a:t>avantages</a:t>
            </a:r>
            <a:r>
              <a:rPr lang="en-US" sz="2200" dirty="0"/>
              <a:t> : bonne ramification, plantes rondes et </a:t>
            </a:r>
            <a:r>
              <a:rPr lang="en-US" sz="2200" dirty="0" err="1"/>
              <a:t>touffues</a:t>
            </a:r>
            <a:r>
              <a:rPr lang="en-US" sz="2200" dirty="0"/>
              <a:t>, très bonne </a:t>
            </a:r>
            <a:r>
              <a:rPr lang="en-US" sz="2200" dirty="0" err="1"/>
              <a:t>résistance</a:t>
            </a:r>
            <a:r>
              <a:rPr lang="en-US" sz="2200" dirty="0"/>
              <a:t> aux </a:t>
            </a:r>
            <a:r>
              <a:rPr lang="en-US" sz="2200" dirty="0" err="1"/>
              <a:t>intempéries</a:t>
            </a:r>
            <a:r>
              <a:rPr lang="en-US" sz="2200" dirty="0"/>
              <a:t>, floraison </a:t>
            </a:r>
            <a:r>
              <a:rPr lang="en-US" sz="2200" dirty="0" err="1"/>
              <a:t>abondante</a:t>
            </a:r>
            <a:r>
              <a:rPr lang="en-US" sz="2200" dirty="0"/>
              <a:t>, </a:t>
            </a:r>
            <a:r>
              <a:rPr lang="en-US" sz="2200" dirty="0" err="1"/>
              <a:t>entretien</a:t>
            </a:r>
            <a:r>
              <a:rPr lang="en-US" sz="2200" dirty="0"/>
              <a:t> minimal et </a:t>
            </a:r>
            <a:r>
              <a:rPr lang="en-US" sz="2200" dirty="0" err="1"/>
              <a:t>parfaitement</a:t>
            </a:r>
            <a:r>
              <a:rPr lang="en-US" sz="2200" dirty="0"/>
              <a:t> </a:t>
            </a:r>
            <a:r>
              <a:rPr lang="en-US" sz="2200" dirty="0" err="1"/>
              <a:t>adapté</a:t>
            </a:r>
            <a:r>
              <a:rPr lang="en-US" sz="2200" dirty="0"/>
              <a:t> à </a:t>
            </a:r>
            <a:r>
              <a:rPr lang="en-US" sz="2200" dirty="0" err="1"/>
              <a:t>une</a:t>
            </a:r>
            <a:r>
              <a:rPr lang="en-US" sz="2200" dirty="0"/>
              <a:t> </a:t>
            </a:r>
            <a:r>
              <a:rPr lang="en-US" sz="2200" dirty="0" err="1"/>
              <a:t>utilisation</a:t>
            </a:r>
            <a:r>
              <a:rPr lang="en-US" sz="2200" dirty="0"/>
              <a:t> à l' </a:t>
            </a:r>
            <a:r>
              <a:rPr lang="en-US" sz="2200" dirty="0" err="1"/>
              <a:t>extérieur</a:t>
            </a:r>
            <a:r>
              <a:rPr lang="en-US" sz="2200" dirty="0"/>
              <a:t>.</a:t>
            </a:r>
          </a:p>
        </p:txBody>
      </p:sp>
      <p:sp>
        <p:nvSpPr>
          <p:cNvPr id="4" name="Explosion : 8 points 3">
            <a:extLst>
              <a:ext uri="{FF2B5EF4-FFF2-40B4-BE49-F238E27FC236}">
                <a16:creationId xmlns:a16="http://schemas.microsoft.com/office/drawing/2014/main" id="{4198E7B3-15C6-C4C8-9354-506491A66A31}"/>
              </a:ext>
            </a:extLst>
          </p:cNvPr>
          <p:cNvSpPr/>
          <p:nvPr/>
        </p:nvSpPr>
        <p:spPr>
          <a:xfrm>
            <a:off x="2442405" y="2893821"/>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417117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80C54-3829-B827-DD40-637A4BA9E4EF}"/>
              </a:ext>
            </a:extLst>
          </p:cNvPr>
          <p:cNvSpPr>
            <a:spLocks noGrp="1"/>
          </p:cNvSpPr>
          <p:nvPr>
            <p:ph type="title"/>
          </p:nvPr>
        </p:nvSpPr>
        <p:spPr>
          <a:xfrm>
            <a:off x="4271785" y="777758"/>
            <a:ext cx="5139129" cy="1783080"/>
          </a:xfrm>
        </p:spPr>
        <p:txBody>
          <a:bodyPr vert="horz" lIns="91440" tIns="45720" rIns="91440" bIns="45720" rtlCol="0" anchor="b">
            <a:normAutofit fontScale="90000"/>
          </a:bodyPr>
          <a:lstStyle/>
          <a:p>
            <a:r>
              <a:rPr lang="en-US" sz="5000" dirty="0"/>
              <a:t>PELARGONIUM PELT X ZON TWOINONE WHITE </a:t>
            </a:r>
          </a:p>
        </p:txBody>
      </p:sp>
      <p:pic>
        <p:nvPicPr>
          <p:cNvPr id="49154" name="Picture 2" descr="Pelargonium peltatum x zonale TwoinOne White">
            <a:extLst>
              <a:ext uri="{FF2B5EF4-FFF2-40B4-BE49-F238E27FC236}">
                <a16:creationId xmlns:a16="http://schemas.microsoft.com/office/drawing/2014/main" id="{001214E3-A88D-1991-78E0-40563466F6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2497" y="607070"/>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cône Demi-soleil Et Plein Soleil. Illustration De Symbole De Vecteur ...">
            <a:extLst>
              <a:ext uri="{FF2B5EF4-FFF2-40B4-BE49-F238E27FC236}">
                <a16:creationId xmlns:a16="http://schemas.microsoft.com/office/drawing/2014/main" id="{09E060C1-95AF-DDB4-7A84-01B75B2174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949"/>
          <a:stretch/>
        </p:blipFill>
        <p:spPr bwMode="auto">
          <a:xfrm>
            <a:off x="363172" y="4356503"/>
            <a:ext cx="3406571" cy="1289391"/>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5383FE3D-AE22-98E8-1ED8-5F7681511FAC}"/>
              </a:ext>
            </a:extLst>
          </p:cNvPr>
          <p:cNvSpPr txBox="1"/>
          <p:nvPr/>
        </p:nvSpPr>
        <p:spPr>
          <a:xfrm>
            <a:off x="4012490" y="2700835"/>
            <a:ext cx="5657721" cy="3483864"/>
          </a:xfrm>
          <a:prstGeom prst="rect">
            <a:avLst/>
          </a:prstGeom>
        </p:spPr>
        <p:txBody>
          <a:bodyPr vert="horz" lIns="91440" tIns="45720" rIns="91440" bIns="45720" rtlCol="0">
            <a:normAutofit/>
          </a:bodyPr>
          <a:lstStyle/>
          <a:p>
            <a:pPr algn="just">
              <a:lnSpc>
                <a:spcPct val="90000"/>
              </a:lnSpc>
              <a:spcAft>
                <a:spcPts val="600"/>
              </a:spcAft>
            </a:pPr>
            <a:r>
              <a:rPr lang="en-US" sz="2200" dirty="0" err="1"/>
              <a:t>TwoinOne</a:t>
            </a:r>
            <a:r>
              <a:rPr lang="en-US" sz="2200" dirty="0"/>
              <a:t> a </a:t>
            </a:r>
            <a:r>
              <a:rPr lang="en-US" sz="2200" dirty="0" err="1"/>
              <a:t>été</a:t>
            </a:r>
            <a:r>
              <a:rPr lang="en-US" sz="2200" dirty="0"/>
              <a:t> </a:t>
            </a:r>
            <a:r>
              <a:rPr lang="en-US" sz="2200" dirty="0" err="1"/>
              <a:t>obtenu</a:t>
            </a:r>
            <a:r>
              <a:rPr lang="en-US" sz="2200" dirty="0"/>
              <a:t> par </a:t>
            </a:r>
            <a:r>
              <a:rPr lang="en-US" sz="2200" dirty="0" err="1"/>
              <a:t>croisement</a:t>
            </a:r>
            <a:r>
              <a:rPr lang="en-US" sz="2200" dirty="0"/>
              <a:t> de </a:t>
            </a:r>
            <a:r>
              <a:rPr lang="en-US" sz="2200" dirty="0" err="1"/>
              <a:t>différentes</a:t>
            </a:r>
            <a:r>
              <a:rPr lang="en-US" sz="2200" dirty="0"/>
              <a:t> </a:t>
            </a:r>
            <a:r>
              <a:rPr lang="en-US" sz="2200" dirty="0" err="1"/>
              <a:t>variétés</a:t>
            </a:r>
            <a:r>
              <a:rPr lang="en-US" sz="2200" dirty="0"/>
              <a:t> de Pelargonium et combine </a:t>
            </a:r>
            <a:r>
              <a:rPr lang="en-US" sz="2200" dirty="0" err="1"/>
              <a:t>leurs</a:t>
            </a:r>
            <a:r>
              <a:rPr lang="en-US" sz="2200" dirty="0"/>
              <a:t> </a:t>
            </a:r>
            <a:r>
              <a:rPr lang="en-US" sz="2200" dirty="0" err="1"/>
              <a:t>avantages</a:t>
            </a:r>
            <a:r>
              <a:rPr lang="en-US" sz="2200" dirty="0"/>
              <a:t> : bonne ramification, plantes rondes et </a:t>
            </a:r>
            <a:r>
              <a:rPr lang="en-US" sz="2200" dirty="0" err="1"/>
              <a:t>touffues</a:t>
            </a:r>
            <a:r>
              <a:rPr lang="en-US" sz="2200" dirty="0"/>
              <a:t>, très bonne </a:t>
            </a:r>
            <a:r>
              <a:rPr lang="en-US" sz="2200" dirty="0" err="1"/>
              <a:t>résistance</a:t>
            </a:r>
            <a:r>
              <a:rPr lang="en-US" sz="2200" dirty="0"/>
              <a:t> aux </a:t>
            </a:r>
            <a:r>
              <a:rPr lang="en-US" sz="2200" dirty="0" err="1"/>
              <a:t>intempéries</a:t>
            </a:r>
            <a:r>
              <a:rPr lang="en-US" sz="2200" dirty="0"/>
              <a:t>, floraison </a:t>
            </a:r>
            <a:r>
              <a:rPr lang="en-US" sz="2200" dirty="0" err="1"/>
              <a:t>abondante</a:t>
            </a:r>
            <a:r>
              <a:rPr lang="en-US" sz="2200" dirty="0"/>
              <a:t>, </a:t>
            </a:r>
            <a:r>
              <a:rPr lang="en-US" sz="2200" dirty="0" err="1"/>
              <a:t>entretien</a:t>
            </a:r>
            <a:r>
              <a:rPr lang="en-US" sz="2200" dirty="0"/>
              <a:t> minimal et </a:t>
            </a:r>
            <a:r>
              <a:rPr lang="en-US" sz="2200" dirty="0" err="1"/>
              <a:t>parfaitement</a:t>
            </a:r>
            <a:r>
              <a:rPr lang="en-US" sz="2200" dirty="0"/>
              <a:t> </a:t>
            </a:r>
            <a:r>
              <a:rPr lang="en-US" sz="2200" dirty="0" err="1"/>
              <a:t>adapté</a:t>
            </a:r>
            <a:r>
              <a:rPr lang="en-US" sz="2200" dirty="0"/>
              <a:t> à </a:t>
            </a:r>
            <a:r>
              <a:rPr lang="en-US" sz="2200" dirty="0" err="1"/>
              <a:t>une</a:t>
            </a:r>
            <a:r>
              <a:rPr lang="en-US" sz="2200" dirty="0"/>
              <a:t> </a:t>
            </a:r>
            <a:r>
              <a:rPr lang="en-US" sz="2200" dirty="0" err="1"/>
              <a:t>utilisation</a:t>
            </a:r>
            <a:r>
              <a:rPr lang="en-US" sz="2200" dirty="0"/>
              <a:t> à l' </a:t>
            </a:r>
            <a:r>
              <a:rPr lang="en-US" sz="2200" dirty="0" err="1"/>
              <a:t>extérieur</a:t>
            </a:r>
            <a:r>
              <a:rPr lang="en-US" sz="2200" dirty="0"/>
              <a:t>.</a:t>
            </a:r>
          </a:p>
        </p:txBody>
      </p:sp>
      <p:sp>
        <p:nvSpPr>
          <p:cNvPr id="4" name="Explosion : 8 points 3">
            <a:extLst>
              <a:ext uri="{FF2B5EF4-FFF2-40B4-BE49-F238E27FC236}">
                <a16:creationId xmlns:a16="http://schemas.microsoft.com/office/drawing/2014/main" id="{8336AFE9-EDC9-D14B-E041-50C9EE02AC0B}"/>
              </a:ext>
            </a:extLst>
          </p:cNvPr>
          <p:cNvSpPr/>
          <p:nvPr/>
        </p:nvSpPr>
        <p:spPr>
          <a:xfrm>
            <a:off x="2483503" y="3222255"/>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3150885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9534A2-0D6E-41FE-5BE7-1EDA82C9D167}"/>
              </a:ext>
            </a:extLst>
          </p:cNvPr>
          <p:cNvSpPr>
            <a:spLocks noGrp="1"/>
          </p:cNvSpPr>
          <p:nvPr>
            <p:ph type="title"/>
          </p:nvPr>
        </p:nvSpPr>
        <p:spPr>
          <a:xfrm>
            <a:off x="4797501" y="329184"/>
            <a:ext cx="4941722" cy="1783080"/>
          </a:xfrm>
        </p:spPr>
        <p:txBody>
          <a:bodyPr vert="horz" lIns="91440" tIns="45720" rIns="91440" bIns="45720" rtlCol="0" anchor="b">
            <a:normAutofit fontScale="90000"/>
          </a:bodyPr>
          <a:lstStyle/>
          <a:p>
            <a:r>
              <a:rPr lang="en-US" sz="4200" dirty="0"/>
              <a:t>PELARGONIUM PELTATUM X ZON. TWOINONE DARK RED </a:t>
            </a:r>
          </a:p>
        </p:txBody>
      </p:sp>
      <p:pic>
        <p:nvPicPr>
          <p:cNvPr id="86018" name="Picture 2" descr="Pelargonium peltatum x zonale TwoinOne Dark Red">
            <a:extLst>
              <a:ext uri="{FF2B5EF4-FFF2-40B4-BE49-F238E27FC236}">
                <a16:creationId xmlns:a16="http://schemas.microsoft.com/office/drawing/2014/main" id="{4562B9AB-57D8-0A51-E22B-404BCD739B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6070" y="177933"/>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cône Demi-soleil Et Plein Soleil. Illustration De Symbole De Vecteur ...">
            <a:extLst>
              <a:ext uri="{FF2B5EF4-FFF2-40B4-BE49-F238E27FC236}">
                <a16:creationId xmlns:a16="http://schemas.microsoft.com/office/drawing/2014/main" id="{3F938007-4586-7891-C6CC-3B77C5C6B3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936"/>
          <a:stretch/>
        </p:blipFill>
        <p:spPr bwMode="auto">
          <a:xfrm>
            <a:off x="320040" y="4406961"/>
            <a:ext cx="3995928" cy="158407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DF4385C-EA63-5D18-0F48-8F094C6D25CD}"/>
              </a:ext>
            </a:extLst>
          </p:cNvPr>
          <p:cNvSpPr txBox="1"/>
          <p:nvPr/>
        </p:nvSpPr>
        <p:spPr>
          <a:xfrm>
            <a:off x="4883758" y="2485960"/>
            <a:ext cx="4484529" cy="3124833"/>
          </a:xfrm>
          <a:prstGeom prst="rect">
            <a:avLst/>
          </a:prstGeom>
        </p:spPr>
        <p:txBody>
          <a:bodyPr vert="horz" lIns="91440" tIns="45720" rIns="91440" bIns="45720" rtlCol="0">
            <a:normAutofit/>
          </a:bodyPr>
          <a:lstStyle/>
          <a:p>
            <a:pPr algn="just">
              <a:lnSpc>
                <a:spcPct val="90000"/>
              </a:lnSpc>
              <a:spcAft>
                <a:spcPts val="600"/>
              </a:spcAft>
            </a:pPr>
            <a:r>
              <a:rPr lang="en-US" sz="2200" b="0" i="0" dirty="0" err="1">
                <a:effectLst/>
              </a:rPr>
              <a:t>TwoinOne</a:t>
            </a:r>
            <a:r>
              <a:rPr lang="en-US" sz="2200" b="0" i="0" dirty="0">
                <a:effectLst/>
              </a:rPr>
              <a:t> a </a:t>
            </a:r>
            <a:r>
              <a:rPr lang="en-US" sz="2200" b="0" i="0" dirty="0" err="1">
                <a:effectLst/>
              </a:rPr>
              <a:t>été</a:t>
            </a:r>
            <a:r>
              <a:rPr lang="en-US" sz="2200" b="0" i="0" dirty="0">
                <a:effectLst/>
              </a:rPr>
              <a:t> </a:t>
            </a:r>
            <a:r>
              <a:rPr lang="en-US" sz="2200" b="0" i="0" dirty="0" err="1">
                <a:effectLst/>
              </a:rPr>
              <a:t>obtenu</a:t>
            </a:r>
            <a:r>
              <a:rPr lang="en-US" sz="2200" b="0" i="0" dirty="0">
                <a:effectLst/>
              </a:rPr>
              <a:t> par </a:t>
            </a:r>
            <a:r>
              <a:rPr lang="en-US" sz="2200" b="0" i="0" dirty="0" err="1">
                <a:effectLst/>
              </a:rPr>
              <a:t>croisement</a:t>
            </a:r>
            <a:r>
              <a:rPr lang="en-US" sz="2200" b="0" i="0" dirty="0">
                <a:effectLst/>
              </a:rPr>
              <a:t> de </a:t>
            </a:r>
            <a:r>
              <a:rPr lang="en-US" sz="2200" b="0" i="0" dirty="0" err="1">
                <a:effectLst/>
              </a:rPr>
              <a:t>différentes</a:t>
            </a:r>
            <a:r>
              <a:rPr lang="en-US" sz="2200" b="0" i="0" dirty="0">
                <a:effectLst/>
              </a:rPr>
              <a:t> </a:t>
            </a:r>
            <a:r>
              <a:rPr lang="en-US" sz="2200" b="0" i="0" dirty="0" err="1">
                <a:effectLst/>
              </a:rPr>
              <a:t>variétés</a:t>
            </a:r>
            <a:r>
              <a:rPr lang="en-US" sz="2200" b="0" i="0" dirty="0">
                <a:effectLst/>
              </a:rPr>
              <a:t> de Pelargonium et combine </a:t>
            </a:r>
            <a:r>
              <a:rPr lang="en-US" sz="2200" b="0" i="0" dirty="0" err="1">
                <a:effectLst/>
              </a:rPr>
              <a:t>leurs</a:t>
            </a:r>
            <a:r>
              <a:rPr lang="en-US" sz="2200" b="0" i="0" dirty="0">
                <a:effectLst/>
              </a:rPr>
              <a:t> </a:t>
            </a:r>
            <a:r>
              <a:rPr lang="en-US" sz="2200" b="0" i="0" dirty="0" err="1">
                <a:effectLst/>
              </a:rPr>
              <a:t>avantages</a:t>
            </a:r>
            <a:r>
              <a:rPr lang="en-US" sz="2200" b="0" i="0" dirty="0">
                <a:effectLst/>
              </a:rPr>
              <a:t> : bonne ramification, plantes rondes et </a:t>
            </a:r>
            <a:r>
              <a:rPr lang="en-US" sz="2200" b="0" i="0" dirty="0" err="1">
                <a:effectLst/>
              </a:rPr>
              <a:t>touffues</a:t>
            </a:r>
            <a:r>
              <a:rPr lang="en-US" sz="2200" b="0" i="0" dirty="0">
                <a:effectLst/>
              </a:rPr>
              <a:t>, très bonne </a:t>
            </a:r>
            <a:r>
              <a:rPr lang="en-US" sz="2200" b="0" i="0" dirty="0" err="1">
                <a:effectLst/>
              </a:rPr>
              <a:t>résistance</a:t>
            </a:r>
            <a:r>
              <a:rPr lang="en-US" sz="2200" b="0" i="0" dirty="0">
                <a:effectLst/>
              </a:rPr>
              <a:t> aux </a:t>
            </a:r>
            <a:r>
              <a:rPr lang="en-US" sz="2200" b="0" i="0" dirty="0" err="1">
                <a:effectLst/>
              </a:rPr>
              <a:t>intempéries</a:t>
            </a:r>
            <a:r>
              <a:rPr lang="en-US" sz="2200" b="0" i="0" dirty="0">
                <a:effectLst/>
              </a:rPr>
              <a:t>, floraison </a:t>
            </a:r>
            <a:r>
              <a:rPr lang="en-US" sz="2200" b="0" i="0" dirty="0" err="1">
                <a:effectLst/>
              </a:rPr>
              <a:t>abondante</a:t>
            </a:r>
            <a:r>
              <a:rPr lang="en-US" sz="2200" b="0" i="0" dirty="0">
                <a:effectLst/>
              </a:rPr>
              <a:t>, </a:t>
            </a:r>
            <a:r>
              <a:rPr lang="en-US" sz="2200" b="0" i="0" dirty="0" err="1">
                <a:effectLst/>
              </a:rPr>
              <a:t>entretien</a:t>
            </a:r>
            <a:r>
              <a:rPr lang="en-US" sz="2200" b="0" i="0" dirty="0">
                <a:effectLst/>
              </a:rPr>
              <a:t> minimal et </a:t>
            </a:r>
            <a:r>
              <a:rPr lang="en-US" sz="2200" b="0" i="0" dirty="0" err="1">
                <a:effectLst/>
              </a:rPr>
              <a:t>parfaitement</a:t>
            </a:r>
            <a:r>
              <a:rPr lang="en-US" sz="2200" b="0" i="0" dirty="0">
                <a:effectLst/>
              </a:rPr>
              <a:t> </a:t>
            </a:r>
            <a:r>
              <a:rPr lang="en-US" sz="2200" b="0" i="0" dirty="0" err="1">
                <a:effectLst/>
              </a:rPr>
              <a:t>adapté</a:t>
            </a:r>
            <a:r>
              <a:rPr lang="en-US" sz="2200" b="0" i="0" dirty="0">
                <a:effectLst/>
              </a:rPr>
              <a:t> à </a:t>
            </a:r>
            <a:r>
              <a:rPr lang="en-US" sz="2200" b="0" i="0" dirty="0" err="1">
                <a:effectLst/>
              </a:rPr>
              <a:t>une</a:t>
            </a:r>
            <a:r>
              <a:rPr lang="en-US" sz="2200" b="0" i="0" dirty="0">
                <a:effectLst/>
              </a:rPr>
              <a:t> </a:t>
            </a:r>
            <a:r>
              <a:rPr lang="en-US" sz="2200" b="0" i="0" dirty="0" err="1">
                <a:effectLst/>
              </a:rPr>
              <a:t>utilisation</a:t>
            </a:r>
            <a:r>
              <a:rPr lang="en-US" sz="2200" b="0" i="0" dirty="0">
                <a:effectLst/>
              </a:rPr>
              <a:t> à l' </a:t>
            </a:r>
            <a:r>
              <a:rPr lang="en-US" sz="2200" b="0" i="0" dirty="0" err="1">
                <a:effectLst/>
              </a:rPr>
              <a:t>extérieur</a:t>
            </a:r>
            <a:r>
              <a:rPr lang="en-US" sz="2200" b="0" i="0" dirty="0">
                <a:effectLst/>
              </a:rPr>
              <a:t>.</a:t>
            </a:r>
            <a:endParaRPr lang="en-US" sz="2200" dirty="0"/>
          </a:p>
        </p:txBody>
      </p:sp>
      <p:sp>
        <p:nvSpPr>
          <p:cNvPr id="3" name="Explosion : 8 points 2">
            <a:extLst>
              <a:ext uri="{FF2B5EF4-FFF2-40B4-BE49-F238E27FC236}">
                <a16:creationId xmlns:a16="http://schemas.microsoft.com/office/drawing/2014/main" id="{CFBB9309-0DB4-195D-5B31-5715B149A9DF}"/>
              </a:ext>
            </a:extLst>
          </p:cNvPr>
          <p:cNvSpPr/>
          <p:nvPr/>
        </p:nvSpPr>
        <p:spPr>
          <a:xfrm>
            <a:off x="3261767" y="3402200"/>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26160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BB6844-B45A-E377-4F71-5F23C8712601}"/>
              </a:ext>
            </a:extLst>
          </p:cNvPr>
          <p:cNvSpPr>
            <a:spLocks noGrp="1"/>
          </p:cNvSpPr>
          <p:nvPr>
            <p:ph type="title"/>
          </p:nvPr>
        </p:nvSpPr>
        <p:spPr/>
        <p:txBody>
          <a:bodyPr/>
          <a:lstStyle/>
          <a:p>
            <a:r>
              <a:rPr lang="fr-BE" dirty="0" err="1"/>
              <a:t>Petunia</a:t>
            </a:r>
            <a:r>
              <a:rPr lang="fr-BE" dirty="0"/>
              <a:t> hybrida </a:t>
            </a:r>
            <a:r>
              <a:rPr lang="fr-BE" dirty="0" err="1"/>
              <a:t>Surfinia</a:t>
            </a:r>
            <a:r>
              <a:rPr lang="fr-BE" dirty="0"/>
              <a:t> Sweet Pink </a:t>
            </a:r>
          </a:p>
        </p:txBody>
      </p:sp>
      <p:pic>
        <p:nvPicPr>
          <p:cNvPr id="6146" name="Picture 2" descr="Petunia hybrida Sweet Pink ®">
            <a:extLst>
              <a:ext uri="{FF2B5EF4-FFF2-40B4-BE49-F238E27FC236}">
                <a16:creationId xmlns:a16="http://schemas.microsoft.com/office/drawing/2014/main" id="{B87B1551-C889-675B-A277-06B8228048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048850" y="1381620"/>
            <a:ext cx="3881437" cy="388143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9DCFB6DF-2859-5023-5FF5-A559E82115A6}"/>
              </a:ext>
            </a:extLst>
          </p:cNvPr>
          <p:cNvSpPr txBox="1"/>
          <p:nvPr/>
        </p:nvSpPr>
        <p:spPr>
          <a:xfrm>
            <a:off x="925184" y="2224509"/>
            <a:ext cx="3180286" cy="3139321"/>
          </a:xfrm>
          <a:prstGeom prst="rect">
            <a:avLst/>
          </a:prstGeom>
          <a:noFill/>
        </p:spPr>
        <p:txBody>
          <a:bodyPr wrap="square">
            <a:spAutoFit/>
          </a:bodyPr>
          <a:lstStyle/>
          <a:p>
            <a:pPr algn="just"/>
            <a:r>
              <a:rPr lang="fr-FR" b="0" i="0" dirty="0">
                <a:solidFill>
                  <a:srgbClr val="6B7280"/>
                </a:solidFill>
                <a:effectLst/>
                <a:latin typeface="ui-sans-serif"/>
              </a:rPr>
              <a:t>Le plus connu des pétunias de boutures ! Les pétunia </a:t>
            </a:r>
            <a:r>
              <a:rPr lang="fr-FR" b="0" i="0" dirty="0" err="1">
                <a:solidFill>
                  <a:srgbClr val="6B7280"/>
                </a:solidFill>
                <a:effectLst/>
                <a:latin typeface="ui-sans-serif"/>
              </a:rPr>
              <a:t>Surfinia</a:t>
            </a:r>
            <a:r>
              <a:rPr lang="fr-FR" b="0" i="0" dirty="0">
                <a:solidFill>
                  <a:srgbClr val="6B7280"/>
                </a:solidFill>
                <a:effectLst/>
                <a:latin typeface="ui-sans-serif"/>
              </a:rPr>
              <a:t> offrent une excellente performance au jardin et poussent extrêmement vite. Ils ont une floraison exubérante et sont très résistants aux conditions climatiques ! Le choix standard sur le marché lorsqu'on recherche de vrais pétunias retombants.</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9F8A151B-C06E-0740-21E5-56E21CC086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904"/>
          <a:stretch/>
        </p:blipFill>
        <p:spPr bwMode="auto">
          <a:xfrm>
            <a:off x="3932723" y="5180889"/>
            <a:ext cx="1802058" cy="140365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0C3B2A95-4BF5-E4CB-082A-DCEFB18AA5E2}"/>
              </a:ext>
            </a:extLst>
          </p:cNvPr>
          <p:cNvSpPr/>
          <p:nvPr/>
        </p:nvSpPr>
        <p:spPr>
          <a:xfrm>
            <a:off x="8141355" y="4534713"/>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1243244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DA714B-D5A1-2E8B-3D11-161B0020BEC0}"/>
              </a:ext>
            </a:extLst>
          </p:cNvPr>
          <p:cNvSpPr>
            <a:spLocks noGrp="1"/>
          </p:cNvSpPr>
          <p:nvPr>
            <p:ph type="title"/>
          </p:nvPr>
        </p:nvSpPr>
        <p:spPr>
          <a:xfrm>
            <a:off x="4797494" y="562097"/>
            <a:ext cx="4967601" cy="1783080"/>
          </a:xfrm>
        </p:spPr>
        <p:txBody>
          <a:bodyPr vert="horz" lIns="91440" tIns="45720" rIns="91440" bIns="45720" rtlCol="0" anchor="b">
            <a:normAutofit fontScale="90000"/>
          </a:bodyPr>
          <a:lstStyle/>
          <a:p>
            <a:r>
              <a:rPr lang="en-US" sz="4600" dirty="0"/>
              <a:t>PELARGONIUM PELTATUM BALCON PINK </a:t>
            </a:r>
          </a:p>
        </p:txBody>
      </p:sp>
      <p:pic>
        <p:nvPicPr>
          <p:cNvPr id="90114" name="Picture 2" descr="Pelargonium peltatum Dark Pink">
            <a:extLst>
              <a:ext uri="{FF2B5EF4-FFF2-40B4-BE49-F238E27FC236}">
                <a16:creationId xmlns:a16="http://schemas.microsoft.com/office/drawing/2014/main" id="{DC78DC1E-1356-4152-4FED-DD30129F4C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4236" y="497271"/>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cône Demi-soleil Et Plein Soleil. Illustration De Symbole De Vecteur ...">
            <a:extLst>
              <a:ext uri="{FF2B5EF4-FFF2-40B4-BE49-F238E27FC236}">
                <a16:creationId xmlns:a16="http://schemas.microsoft.com/office/drawing/2014/main" id="{78A3D598-ACE4-5959-2296-A9287A5629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936"/>
          <a:stretch/>
        </p:blipFill>
        <p:spPr bwMode="auto">
          <a:xfrm>
            <a:off x="320040" y="4406961"/>
            <a:ext cx="3995928" cy="158407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57CEB84-DD1C-02E9-CB20-D0D31BC33FF9}"/>
              </a:ext>
            </a:extLst>
          </p:cNvPr>
          <p:cNvSpPr txBox="1"/>
          <p:nvPr/>
        </p:nvSpPr>
        <p:spPr>
          <a:xfrm>
            <a:off x="4669068" y="2507173"/>
            <a:ext cx="5088378" cy="3483864"/>
          </a:xfrm>
          <a:prstGeom prst="rect">
            <a:avLst/>
          </a:prstGeom>
        </p:spPr>
        <p:txBody>
          <a:bodyPr vert="horz" lIns="91440" tIns="45720" rIns="91440" bIns="45720" rtlCol="0">
            <a:normAutofit lnSpcReduction="10000"/>
          </a:bodyPr>
          <a:lstStyle/>
          <a:p>
            <a:pPr algn="just">
              <a:lnSpc>
                <a:spcPct val="90000"/>
              </a:lnSpc>
              <a:spcAft>
                <a:spcPts val="600"/>
              </a:spcAft>
            </a:pPr>
            <a:r>
              <a:rPr lang="en-US" sz="2200" b="0" i="0" dirty="0">
                <a:effectLst/>
              </a:rPr>
              <a:t>Ce </a:t>
            </a:r>
            <a:r>
              <a:rPr lang="en-US" sz="2200" b="0" i="0" dirty="0" err="1">
                <a:effectLst/>
              </a:rPr>
              <a:t>sont</a:t>
            </a:r>
            <a:r>
              <a:rPr lang="en-US" sz="2200" b="0" i="0" dirty="0">
                <a:effectLst/>
              </a:rPr>
              <a:t> les Pelargonium peltatum </a:t>
            </a:r>
            <a:r>
              <a:rPr lang="en-US" sz="2200" b="0" i="0" dirty="0" err="1">
                <a:effectLst/>
              </a:rPr>
              <a:t>classiques</a:t>
            </a:r>
            <a:r>
              <a:rPr lang="en-US" sz="2200" b="0" i="0" dirty="0">
                <a:effectLst/>
              </a:rPr>
              <a:t>. </a:t>
            </a:r>
            <a:r>
              <a:rPr lang="en-US" sz="2200" b="0" i="0" dirty="0" err="1">
                <a:effectLst/>
              </a:rPr>
              <a:t>Ils</a:t>
            </a:r>
            <a:r>
              <a:rPr lang="en-US" sz="2200" b="0" i="0" dirty="0">
                <a:effectLst/>
              </a:rPr>
              <a:t> </a:t>
            </a:r>
            <a:r>
              <a:rPr lang="en-US" sz="2200" b="0" i="0" dirty="0" err="1">
                <a:effectLst/>
              </a:rPr>
              <a:t>sont</a:t>
            </a:r>
            <a:r>
              <a:rPr lang="en-US" sz="2200" b="0" i="0" dirty="0">
                <a:effectLst/>
              </a:rPr>
              <a:t> </a:t>
            </a:r>
            <a:r>
              <a:rPr lang="en-US" sz="2200" b="0" i="0" dirty="0" err="1">
                <a:effectLst/>
              </a:rPr>
              <a:t>faciles</a:t>
            </a:r>
            <a:r>
              <a:rPr lang="en-US" sz="2200" b="0" i="0" dirty="0">
                <a:effectLst/>
              </a:rPr>
              <a:t> </a:t>
            </a:r>
            <a:r>
              <a:rPr lang="en-US" sz="2200" b="0" i="0" dirty="0" err="1">
                <a:effectLst/>
              </a:rPr>
              <a:t>d’entretien</a:t>
            </a:r>
            <a:r>
              <a:rPr lang="en-US" sz="2200" b="0" i="0" dirty="0">
                <a:effectLst/>
              </a:rPr>
              <a:t> et </a:t>
            </a:r>
            <a:r>
              <a:rPr lang="en-US" sz="2200" b="0" i="0" dirty="0" err="1">
                <a:effectLst/>
              </a:rPr>
              <a:t>toujours</a:t>
            </a:r>
            <a:r>
              <a:rPr lang="en-US" sz="2200" b="0" i="0" dirty="0">
                <a:effectLst/>
              </a:rPr>
              <a:t> au goût du jour grâce à </a:t>
            </a:r>
            <a:r>
              <a:rPr lang="en-US" sz="2200" b="0" i="0" dirty="0" err="1">
                <a:effectLst/>
              </a:rPr>
              <a:t>leur</a:t>
            </a:r>
            <a:r>
              <a:rPr lang="en-US" sz="2200" b="0" i="0" dirty="0">
                <a:effectLst/>
              </a:rPr>
              <a:t> floraison </a:t>
            </a:r>
            <a:r>
              <a:rPr lang="en-US" sz="2200" b="0" i="0" dirty="0" err="1">
                <a:effectLst/>
              </a:rPr>
              <a:t>foisonnante</a:t>
            </a:r>
            <a:r>
              <a:rPr lang="en-US" sz="2200" b="0" i="0" dirty="0">
                <a:effectLst/>
              </a:rPr>
              <a:t>! </a:t>
            </a:r>
            <a:r>
              <a:rPr lang="en-US" sz="2200" b="0" i="0" dirty="0" err="1">
                <a:effectLst/>
              </a:rPr>
              <a:t>Ces</a:t>
            </a:r>
            <a:r>
              <a:rPr lang="en-US" sz="2200" b="0" i="0" dirty="0">
                <a:effectLst/>
              </a:rPr>
              <a:t> </a:t>
            </a:r>
            <a:r>
              <a:rPr lang="en-US" sz="2200" b="0" i="0" dirty="0" err="1">
                <a:effectLst/>
              </a:rPr>
              <a:t>lierres</a:t>
            </a:r>
            <a:r>
              <a:rPr lang="en-US" sz="2200" b="0" i="0" dirty="0">
                <a:effectLst/>
              </a:rPr>
              <a:t> font des </a:t>
            </a:r>
            <a:r>
              <a:rPr lang="en-US" sz="2200" b="0" i="0" dirty="0" err="1">
                <a:effectLst/>
              </a:rPr>
              <a:t>véritables</a:t>
            </a:r>
            <a:r>
              <a:rPr lang="en-US" sz="2200" b="0" i="0" dirty="0">
                <a:effectLst/>
              </a:rPr>
              <a:t> cascades de fleurs, </a:t>
            </a:r>
            <a:r>
              <a:rPr lang="en-US" sz="2200" b="0" i="0" dirty="0" err="1">
                <a:effectLst/>
              </a:rPr>
              <a:t>arrivant</a:t>
            </a:r>
            <a:r>
              <a:rPr lang="en-US" sz="2200" b="0" i="0" dirty="0">
                <a:effectLst/>
              </a:rPr>
              <a:t> à </a:t>
            </a:r>
            <a:r>
              <a:rPr lang="en-US" sz="2200" b="0" i="0" dirty="0" err="1">
                <a:effectLst/>
              </a:rPr>
              <a:t>une</a:t>
            </a:r>
            <a:r>
              <a:rPr lang="en-US" sz="2200" b="0" i="0" dirty="0">
                <a:effectLst/>
              </a:rPr>
              <a:t> longueur d’un </a:t>
            </a:r>
            <a:r>
              <a:rPr lang="en-US" sz="2200" b="0" i="0" dirty="0" err="1">
                <a:effectLst/>
              </a:rPr>
              <a:t>mètre</a:t>
            </a:r>
            <a:r>
              <a:rPr lang="en-US" sz="2200" b="0" i="0" dirty="0">
                <a:effectLst/>
              </a:rPr>
              <a:t> et </a:t>
            </a:r>
            <a:r>
              <a:rPr lang="en-US" sz="2200" b="0" i="0" dirty="0" err="1">
                <a:effectLst/>
              </a:rPr>
              <a:t>même</a:t>
            </a:r>
            <a:r>
              <a:rPr lang="en-US" sz="2200" b="0" i="0" dirty="0">
                <a:effectLst/>
              </a:rPr>
              <a:t> plus. En plus, </a:t>
            </a:r>
            <a:r>
              <a:rPr lang="en-US" sz="2200" b="0" i="0" dirty="0" err="1">
                <a:effectLst/>
              </a:rPr>
              <a:t>ils</a:t>
            </a:r>
            <a:r>
              <a:rPr lang="en-US" sz="2200" b="0" i="0" dirty="0">
                <a:effectLst/>
              </a:rPr>
              <a:t> </a:t>
            </a:r>
            <a:r>
              <a:rPr lang="en-US" sz="2200" b="0" i="0" dirty="0" err="1">
                <a:effectLst/>
              </a:rPr>
              <a:t>sont</a:t>
            </a:r>
            <a:r>
              <a:rPr lang="en-US" sz="2200" b="0" i="0" dirty="0">
                <a:effectLst/>
              </a:rPr>
              <a:t> auto-</a:t>
            </a:r>
            <a:r>
              <a:rPr lang="en-US" sz="2200" b="0" i="0" dirty="0" err="1">
                <a:effectLst/>
              </a:rPr>
              <a:t>nettoyants</a:t>
            </a:r>
            <a:r>
              <a:rPr lang="en-US" sz="2200" b="0" i="0" dirty="0">
                <a:effectLst/>
              </a:rPr>
              <a:t> et très </a:t>
            </a:r>
            <a:r>
              <a:rPr lang="en-US" sz="2200" b="0" i="0" dirty="0" err="1">
                <a:effectLst/>
              </a:rPr>
              <a:t>résistants</a:t>
            </a:r>
            <a:r>
              <a:rPr lang="en-US" sz="2200" b="0" i="0" dirty="0">
                <a:effectLst/>
              </a:rPr>
              <a:t> aux </a:t>
            </a:r>
            <a:r>
              <a:rPr lang="en-US" sz="2200" b="0" i="0" dirty="0" err="1">
                <a:effectLst/>
              </a:rPr>
              <a:t>intempéries</a:t>
            </a:r>
            <a:r>
              <a:rPr lang="en-US" sz="2200" b="0" i="0" dirty="0">
                <a:effectLst/>
              </a:rPr>
              <a:t>. La </a:t>
            </a:r>
            <a:r>
              <a:rPr lang="en-US" sz="2200" b="0" i="0" dirty="0" err="1">
                <a:effectLst/>
              </a:rPr>
              <a:t>différence</a:t>
            </a:r>
            <a:r>
              <a:rPr lang="en-US" sz="2200" b="0" i="0" dirty="0">
                <a:effectLst/>
              </a:rPr>
              <a:t> entre Balcon et Decora </a:t>
            </a:r>
            <a:r>
              <a:rPr lang="en-US" sz="2200" b="0" i="0" dirty="0" err="1">
                <a:effectLst/>
              </a:rPr>
              <a:t>est</a:t>
            </a:r>
            <a:r>
              <a:rPr lang="en-US" sz="2200" b="0" i="0" dirty="0">
                <a:effectLst/>
              </a:rPr>
              <a:t> la couleur de la tige de la </a:t>
            </a:r>
            <a:r>
              <a:rPr lang="en-US" sz="2200" b="0" i="0" dirty="0" err="1">
                <a:effectLst/>
              </a:rPr>
              <a:t>plante</a:t>
            </a:r>
            <a:r>
              <a:rPr lang="en-US" sz="2200" b="0" i="0" dirty="0">
                <a:effectLst/>
              </a:rPr>
              <a:t>. Les tiges des </a:t>
            </a:r>
            <a:r>
              <a:rPr lang="en-US" sz="2200" b="0" i="0" dirty="0" err="1">
                <a:effectLst/>
              </a:rPr>
              <a:t>plantes</a:t>
            </a:r>
            <a:r>
              <a:rPr lang="en-US" sz="2200" b="0" i="0" dirty="0">
                <a:effectLst/>
              </a:rPr>
              <a:t> de Decora </a:t>
            </a:r>
            <a:r>
              <a:rPr lang="en-US" sz="2200" b="0" i="0" dirty="0" err="1">
                <a:effectLst/>
              </a:rPr>
              <a:t>sont</a:t>
            </a:r>
            <a:r>
              <a:rPr lang="en-US" sz="2200" b="0" i="0" dirty="0">
                <a:effectLst/>
              </a:rPr>
              <a:t> </a:t>
            </a:r>
            <a:r>
              <a:rPr lang="en-US" sz="2200" b="0" i="0" dirty="0" err="1">
                <a:effectLst/>
              </a:rPr>
              <a:t>toujours</a:t>
            </a:r>
            <a:r>
              <a:rPr lang="en-US" sz="2200" b="0" i="0" dirty="0">
                <a:effectLst/>
              </a:rPr>
              <a:t> </a:t>
            </a:r>
            <a:r>
              <a:rPr lang="en-US" sz="2200" b="0" i="0" dirty="0" err="1">
                <a:effectLst/>
              </a:rPr>
              <a:t>vertes</a:t>
            </a:r>
            <a:r>
              <a:rPr lang="en-US" sz="2200" b="0" i="0" dirty="0">
                <a:effectLst/>
              </a:rPr>
              <a:t>.</a:t>
            </a:r>
            <a:endParaRPr lang="en-US" sz="2200" dirty="0"/>
          </a:p>
        </p:txBody>
      </p:sp>
      <p:sp>
        <p:nvSpPr>
          <p:cNvPr id="3" name="Explosion : 8 points 2">
            <a:extLst>
              <a:ext uri="{FF2B5EF4-FFF2-40B4-BE49-F238E27FC236}">
                <a16:creationId xmlns:a16="http://schemas.microsoft.com/office/drawing/2014/main" id="{2046DE7C-ED27-E177-BB14-11596BFBEDDD}"/>
              </a:ext>
            </a:extLst>
          </p:cNvPr>
          <p:cNvSpPr/>
          <p:nvPr/>
        </p:nvSpPr>
        <p:spPr>
          <a:xfrm>
            <a:off x="78767" y="128160"/>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6823131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3AC462-EDBE-4145-0F48-6A3F82EED758}"/>
              </a:ext>
            </a:extLst>
          </p:cNvPr>
          <p:cNvSpPr>
            <a:spLocks noGrp="1"/>
          </p:cNvSpPr>
          <p:nvPr>
            <p:ph type="title"/>
          </p:nvPr>
        </p:nvSpPr>
        <p:spPr/>
        <p:txBody>
          <a:bodyPr/>
          <a:lstStyle/>
          <a:p>
            <a:r>
              <a:rPr lang="fr-BE" dirty="0"/>
              <a:t>Pelargonium peltatum Balcon Red </a:t>
            </a:r>
          </a:p>
        </p:txBody>
      </p:sp>
      <p:sp>
        <p:nvSpPr>
          <p:cNvPr id="3" name="Espace réservé du contenu 2">
            <a:extLst>
              <a:ext uri="{FF2B5EF4-FFF2-40B4-BE49-F238E27FC236}">
                <a16:creationId xmlns:a16="http://schemas.microsoft.com/office/drawing/2014/main" id="{A71641C9-1734-47AA-6CBD-16A50727F052}"/>
              </a:ext>
            </a:extLst>
          </p:cNvPr>
          <p:cNvSpPr>
            <a:spLocks noGrp="1"/>
          </p:cNvSpPr>
          <p:nvPr>
            <p:ph idx="1"/>
          </p:nvPr>
        </p:nvSpPr>
        <p:spPr>
          <a:xfrm>
            <a:off x="5512278" y="1516703"/>
            <a:ext cx="3305151" cy="4351338"/>
          </a:xfrm>
        </p:spPr>
        <p:txBody>
          <a:bodyPr>
            <a:normAutofit/>
          </a:bodyPr>
          <a:lstStyle/>
          <a:p>
            <a:pPr marL="0" indent="0" algn="just">
              <a:buNone/>
            </a:pPr>
            <a:r>
              <a:rPr lang="fr-FR" b="0" i="0" dirty="0">
                <a:solidFill>
                  <a:srgbClr val="6B7280"/>
                </a:solidFill>
                <a:effectLst/>
                <a:latin typeface="ui-sans-serif"/>
              </a:rPr>
              <a:t>Ce sont les Pelargonium peltatum classiques. Ils sont faciles d’entretien et toujours au goût du jour grâce à leur floraison foisonnante! Ces lierres font des véritables cascades de fleurs, arrivant à une longueur d’un mètre et même plus. En plus, ils sont </a:t>
            </a:r>
            <a:r>
              <a:rPr lang="fr-FR" b="0" i="0" dirty="0" err="1">
                <a:solidFill>
                  <a:srgbClr val="6B7280"/>
                </a:solidFill>
                <a:effectLst/>
                <a:latin typeface="ui-sans-serif"/>
              </a:rPr>
              <a:t>auto-nettoyants</a:t>
            </a:r>
            <a:r>
              <a:rPr lang="fr-FR" b="0" i="0" dirty="0">
                <a:solidFill>
                  <a:srgbClr val="6B7280"/>
                </a:solidFill>
                <a:effectLst/>
                <a:latin typeface="ui-sans-serif"/>
              </a:rPr>
              <a:t> et très résistants aux intempéries. La différence entre Balcon et </a:t>
            </a:r>
            <a:r>
              <a:rPr lang="fr-FR" b="0" i="0" dirty="0" err="1">
                <a:solidFill>
                  <a:srgbClr val="6B7280"/>
                </a:solidFill>
                <a:effectLst/>
                <a:latin typeface="ui-sans-serif"/>
              </a:rPr>
              <a:t>Decora</a:t>
            </a:r>
            <a:r>
              <a:rPr lang="fr-FR" b="0" i="0" dirty="0">
                <a:solidFill>
                  <a:srgbClr val="6B7280"/>
                </a:solidFill>
                <a:effectLst/>
                <a:latin typeface="ui-sans-serif"/>
              </a:rPr>
              <a:t> est la couleur de la tige de la plante. Les tiges des plantes de </a:t>
            </a:r>
            <a:r>
              <a:rPr lang="fr-FR" b="0" i="0" dirty="0" err="1">
                <a:solidFill>
                  <a:srgbClr val="6B7280"/>
                </a:solidFill>
                <a:effectLst/>
                <a:latin typeface="ui-sans-serif"/>
              </a:rPr>
              <a:t>Decora</a:t>
            </a:r>
            <a:r>
              <a:rPr lang="fr-FR" b="0" i="0" dirty="0">
                <a:solidFill>
                  <a:srgbClr val="6B7280"/>
                </a:solidFill>
                <a:effectLst/>
                <a:latin typeface="ui-sans-serif"/>
              </a:rPr>
              <a:t> sont toujours vertes.</a:t>
            </a:r>
            <a:endParaRPr lang="fr-BE" dirty="0"/>
          </a:p>
        </p:txBody>
      </p:sp>
      <p:pic>
        <p:nvPicPr>
          <p:cNvPr id="20482" name="Picture 2" descr="Pelargonium peltatum Red">
            <a:extLst>
              <a:ext uri="{FF2B5EF4-FFF2-40B4-BE49-F238E27FC236}">
                <a16:creationId xmlns:a16="http://schemas.microsoft.com/office/drawing/2014/main" id="{C346944A-2914-E868-EACB-20F062482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820" y="1584129"/>
            <a:ext cx="3793242" cy="37932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8EC6027C-AE43-0169-97E6-06C4B9FA49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1562820" y="5454344"/>
            <a:ext cx="3761448" cy="1403656"/>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 8 points 4">
            <a:extLst>
              <a:ext uri="{FF2B5EF4-FFF2-40B4-BE49-F238E27FC236}">
                <a16:creationId xmlns:a16="http://schemas.microsoft.com/office/drawing/2014/main" id="{13CEC3AA-4AA0-B4A7-E3C2-DAF35A5D940A}"/>
              </a:ext>
            </a:extLst>
          </p:cNvPr>
          <p:cNvSpPr/>
          <p:nvPr/>
        </p:nvSpPr>
        <p:spPr>
          <a:xfrm>
            <a:off x="347035" y="1361197"/>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261205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1D5204-4BF7-224E-8F16-2F100DFE585E}"/>
              </a:ext>
            </a:extLst>
          </p:cNvPr>
          <p:cNvSpPr>
            <a:spLocks noGrp="1"/>
          </p:cNvSpPr>
          <p:nvPr>
            <p:ph type="title"/>
          </p:nvPr>
        </p:nvSpPr>
        <p:spPr>
          <a:xfrm>
            <a:off x="4797494" y="1397968"/>
            <a:ext cx="4682929" cy="1111599"/>
          </a:xfrm>
        </p:spPr>
        <p:txBody>
          <a:bodyPr vert="horz" lIns="91440" tIns="45720" rIns="91440" bIns="45720" rtlCol="0" anchor="b">
            <a:normAutofit fontScale="90000"/>
          </a:bodyPr>
          <a:lstStyle/>
          <a:p>
            <a:r>
              <a:rPr lang="en-US" sz="5400" dirty="0"/>
              <a:t>STIPA TENUISSIMA PONY TAILS </a:t>
            </a:r>
          </a:p>
        </p:txBody>
      </p:sp>
      <p:pic>
        <p:nvPicPr>
          <p:cNvPr id="57346" name="Picture 2" descr="Stipa tenuissima Pony Tails">
            <a:extLst>
              <a:ext uri="{FF2B5EF4-FFF2-40B4-BE49-F238E27FC236}">
                <a16:creationId xmlns:a16="http://schemas.microsoft.com/office/drawing/2014/main" id="{990AC6E3-9660-0DCF-B3B1-D1423CF09A6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8130" y="474453"/>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cône Demi-soleil Et Plein Soleil. Illustration De Symbole De Vecteur ...">
            <a:extLst>
              <a:ext uri="{FF2B5EF4-FFF2-40B4-BE49-F238E27FC236}">
                <a16:creationId xmlns:a16="http://schemas.microsoft.com/office/drawing/2014/main" id="{7EC69718-FE0E-25EC-25B4-514F2B0FB3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64840"/>
          <a:stretch/>
        </p:blipFill>
        <p:spPr bwMode="auto">
          <a:xfrm>
            <a:off x="1316794" y="4476851"/>
            <a:ext cx="2409989" cy="1713637"/>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6FD1E3B3-3299-3A42-3D43-39B2B49C0BCD}"/>
              </a:ext>
            </a:extLst>
          </p:cNvPr>
          <p:cNvSpPr txBox="1"/>
          <p:nvPr/>
        </p:nvSpPr>
        <p:spPr>
          <a:xfrm>
            <a:off x="4797494" y="2706624"/>
            <a:ext cx="4872717" cy="3483864"/>
          </a:xfrm>
          <a:prstGeom prst="rect">
            <a:avLst/>
          </a:prstGeom>
        </p:spPr>
        <p:txBody>
          <a:bodyPr vert="horz" lIns="91440" tIns="45720" rIns="91440" bIns="45720" rtlCol="0">
            <a:normAutofit/>
          </a:bodyPr>
          <a:lstStyle/>
          <a:p>
            <a:pPr algn="just">
              <a:lnSpc>
                <a:spcPct val="90000"/>
              </a:lnSpc>
              <a:spcAft>
                <a:spcPts val="600"/>
              </a:spcAft>
            </a:pPr>
            <a:r>
              <a:rPr lang="en-US" sz="2200" dirty="0" err="1"/>
              <a:t>Ces</a:t>
            </a:r>
            <a:r>
              <a:rPr lang="en-US" sz="2200" dirty="0"/>
              <a:t> plantes </a:t>
            </a:r>
            <a:r>
              <a:rPr lang="en-US" sz="2200" dirty="0" err="1"/>
              <a:t>forment</a:t>
            </a:r>
            <a:r>
              <a:rPr lang="en-US" sz="2200" dirty="0"/>
              <a:t> des arcs </a:t>
            </a:r>
            <a:r>
              <a:rPr lang="en-US" sz="2200" dirty="0" err="1"/>
              <a:t>d'herbe</a:t>
            </a:r>
            <a:r>
              <a:rPr lang="en-US" sz="2200" dirty="0"/>
              <a:t> très fine et </a:t>
            </a:r>
            <a:r>
              <a:rPr lang="en-US" sz="2200" dirty="0" err="1"/>
              <a:t>douce</a:t>
            </a:r>
            <a:r>
              <a:rPr lang="en-US" sz="2200" dirty="0"/>
              <a:t> et </a:t>
            </a:r>
            <a:r>
              <a:rPr lang="en-US" sz="2200" dirty="0" err="1"/>
              <a:t>l'ensemble</a:t>
            </a:r>
            <a:r>
              <a:rPr lang="en-US" sz="2200" dirty="0"/>
              <a:t> </a:t>
            </a:r>
            <a:r>
              <a:rPr lang="en-US" sz="2200" dirty="0" err="1"/>
              <a:t>ressemble</a:t>
            </a:r>
            <a:r>
              <a:rPr lang="en-US" sz="2200" dirty="0"/>
              <a:t> à </a:t>
            </a:r>
            <a:r>
              <a:rPr lang="en-US" sz="2200" dirty="0" err="1"/>
              <a:t>une</a:t>
            </a:r>
            <a:r>
              <a:rPr lang="en-US" sz="2200" dirty="0"/>
              <a:t> queue de cheval. Les </a:t>
            </a:r>
            <a:r>
              <a:rPr lang="en-US" sz="2200" dirty="0" err="1"/>
              <a:t>feuilles</a:t>
            </a:r>
            <a:r>
              <a:rPr lang="en-US" sz="2200" dirty="0"/>
              <a:t> </a:t>
            </a:r>
            <a:r>
              <a:rPr lang="en-US" sz="2200" dirty="0" err="1"/>
              <a:t>sont</a:t>
            </a:r>
            <a:r>
              <a:rPr lang="en-US" sz="2200" dirty="0"/>
              <a:t> vert gris avec </a:t>
            </a:r>
            <a:r>
              <a:rPr lang="en-US" sz="2200" dirty="0" err="1"/>
              <a:t>une</a:t>
            </a:r>
            <a:r>
              <a:rPr lang="en-US" sz="2200" dirty="0"/>
              <a:t> </a:t>
            </a:r>
            <a:r>
              <a:rPr lang="en-US" sz="2200" dirty="0" err="1"/>
              <a:t>touche</a:t>
            </a:r>
            <a:r>
              <a:rPr lang="en-US" sz="2200" dirty="0"/>
              <a:t> </a:t>
            </a:r>
            <a:r>
              <a:rPr lang="en-US" sz="2200" dirty="0" err="1"/>
              <a:t>pourpre</a:t>
            </a:r>
            <a:r>
              <a:rPr lang="en-US" sz="2200" dirty="0"/>
              <a:t>. </a:t>
            </a:r>
            <a:r>
              <a:rPr lang="en-US" sz="2200" dirty="0" err="1"/>
              <a:t>Elles</a:t>
            </a:r>
            <a:r>
              <a:rPr lang="en-US" sz="2200" dirty="0"/>
              <a:t> </a:t>
            </a:r>
            <a:r>
              <a:rPr lang="en-US" sz="2200" dirty="0" err="1"/>
              <a:t>fleurissent</a:t>
            </a:r>
            <a:r>
              <a:rPr lang="en-US" sz="2200" dirty="0"/>
              <a:t> de </a:t>
            </a:r>
            <a:r>
              <a:rPr lang="en-US" sz="2200" dirty="0" err="1"/>
              <a:t>l'été</a:t>
            </a:r>
            <a:r>
              <a:rPr lang="en-US" sz="2200" dirty="0"/>
              <a:t> </a:t>
            </a:r>
            <a:r>
              <a:rPr lang="en-US" sz="2200" dirty="0" err="1"/>
              <a:t>en</a:t>
            </a:r>
            <a:r>
              <a:rPr lang="en-US" sz="2200" dirty="0"/>
              <a:t> </a:t>
            </a:r>
            <a:r>
              <a:rPr lang="en-US" sz="2200" dirty="0" err="1"/>
              <a:t>automne</a:t>
            </a:r>
            <a:r>
              <a:rPr lang="en-US" sz="2200" dirty="0"/>
              <a:t> et </a:t>
            </a:r>
            <a:r>
              <a:rPr lang="en-US" sz="2200" dirty="0" err="1"/>
              <a:t>préfèrent</a:t>
            </a:r>
            <a:r>
              <a:rPr lang="en-US" sz="2200" dirty="0"/>
              <a:t> le plein soleil </a:t>
            </a:r>
            <a:r>
              <a:rPr lang="en-US" sz="2200" dirty="0" err="1"/>
              <a:t>jusqu'à</a:t>
            </a:r>
            <a:r>
              <a:rPr lang="en-US" sz="2200" dirty="0"/>
              <a:t> la mi-ombre.</a:t>
            </a:r>
          </a:p>
        </p:txBody>
      </p:sp>
      <p:sp>
        <p:nvSpPr>
          <p:cNvPr id="4" name="Explosion : 8 points 3">
            <a:extLst>
              <a:ext uri="{FF2B5EF4-FFF2-40B4-BE49-F238E27FC236}">
                <a16:creationId xmlns:a16="http://schemas.microsoft.com/office/drawing/2014/main" id="{8A8E2F16-A85E-7E15-78CD-50F8C10D534A}"/>
              </a:ext>
            </a:extLst>
          </p:cNvPr>
          <p:cNvSpPr/>
          <p:nvPr/>
        </p:nvSpPr>
        <p:spPr>
          <a:xfrm>
            <a:off x="3109665" y="3604891"/>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3€</a:t>
            </a:r>
          </a:p>
        </p:txBody>
      </p:sp>
    </p:spTree>
    <p:extLst>
      <p:ext uri="{BB962C8B-B14F-4D97-AF65-F5344CB8AC3E}">
        <p14:creationId xmlns:p14="http://schemas.microsoft.com/office/powerpoint/2010/main" val="232783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E21BC-211B-E3EA-357B-3DA6906A6347}"/>
              </a:ext>
            </a:extLst>
          </p:cNvPr>
          <p:cNvSpPr>
            <a:spLocks noGrp="1"/>
          </p:cNvSpPr>
          <p:nvPr>
            <p:ph type="title"/>
          </p:nvPr>
        </p:nvSpPr>
        <p:spPr/>
        <p:txBody>
          <a:bodyPr/>
          <a:lstStyle/>
          <a:p>
            <a:r>
              <a:rPr lang="fr-BE" dirty="0"/>
              <a:t>Salvia </a:t>
            </a:r>
            <a:r>
              <a:rPr lang="fr-BE" dirty="0" err="1"/>
              <a:t>microphylla</a:t>
            </a:r>
            <a:r>
              <a:rPr lang="fr-BE" dirty="0"/>
              <a:t> Melba Magic </a:t>
            </a:r>
            <a:r>
              <a:rPr lang="fr-BE" dirty="0" err="1"/>
              <a:t>Peach</a:t>
            </a:r>
            <a:r>
              <a:rPr lang="fr-BE" dirty="0"/>
              <a:t>  </a:t>
            </a:r>
          </a:p>
        </p:txBody>
      </p:sp>
      <p:pic>
        <p:nvPicPr>
          <p:cNvPr id="9218" name="Picture 2" descr="Salvia microphylla Melba Magic Peach ®">
            <a:extLst>
              <a:ext uri="{FF2B5EF4-FFF2-40B4-BE49-F238E27FC236}">
                <a16:creationId xmlns:a16="http://schemas.microsoft.com/office/drawing/2014/main" id="{9337CF1D-334C-5838-8F11-879B79B0B2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149641" y="1488281"/>
            <a:ext cx="3881437" cy="38814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56463795-A9C6-3AF8-EC2E-5F4B8DFF75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904"/>
          <a:stretch/>
        </p:blipFill>
        <p:spPr bwMode="auto">
          <a:xfrm>
            <a:off x="2913487" y="5013801"/>
            <a:ext cx="1802058" cy="140365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28CE39E0-6336-814D-EC49-D9944F3D2866}"/>
              </a:ext>
            </a:extLst>
          </p:cNvPr>
          <p:cNvSpPr txBox="1"/>
          <p:nvPr/>
        </p:nvSpPr>
        <p:spPr>
          <a:xfrm flipH="1">
            <a:off x="838199" y="1906439"/>
            <a:ext cx="4150577" cy="2031325"/>
          </a:xfrm>
          <a:prstGeom prst="rect">
            <a:avLst/>
          </a:prstGeom>
          <a:noFill/>
        </p:spPr>
        <p:txBody>
          <a:bodyPr wrap="square">
            <a:spAutoFit/>
          </a:bodyPr>
          <a:lstStyle/>
          <a:p>
            <a:pPr algn="just"/>
            <a:r>
              <a:rPr lang="fr-FR" b="0" i="0" dirty="0">
                <a:solidFill>
                  <a:srgbClr val="6B7280"/>
                </a:solidFill>
                <a:effectLst/>
                <a:latin typeface="ui-sans-serif"/>
              </a:rPr>
              <a:t>Les </a:t>
            </a:r>
            <a:r>
              <a:rPr lang="fr-FR" b="0" i="0" dirty="0" err="1">
                <a:solidFill>
                  <a:srgbClr val="6B7280"/>
                </a:solidFill>
                <a:effectLst/>
                <a:latin typeface="ui-sans-serif"/>
              </a:rPr>
              <a:t>Salvinios</a:t>
            </a:r>
            <a:r>
              <a:rPr lang="fr-FR" b="0" i="0" dirty="0">
                <a:solidFill>
                  <a:srgbClr val="6B7280"/>
                </a:solidFill>
                <a:effectLst/>
                <a:latin typeface="ui-sans-serif"/>
              </a:rPr>
              <a:t> sont des </a:t>
            </a:r>
            <a:r>
              <a:rPr lang="fr-FR" b="0" i="0" dirty="0" err="1">
                <a:solidFill>
                  <a:srgbClr val="6B7280"/>
                </a:solidFill>
                <a:effectLst/>
                <a:latin typeface="ui-sans-serif"/>
              </a:rPr>
              <a:t>Salvias</a:t>
            </a:r>
            <a:r>
              <a:rPr lang="fr-FR" b="0" i="0" dirty="0">
                <a:solidFill>
                  <a:srgbClr val="6B7280"/>
                </a:solidFill>
                <a:effectLst/>
                <a:latin typeface="ui-sans-serif"/>
              </a:rPr>
              <a:t>/sauges vivaces. Avec leur croissance buissonnante, elles sont excellentes pour les grands pots et les parterres. Elles fleurissent de début mai jusqu'aux gelées. Très populaire auprès des abeilles et des bourdons !</a:t>
            </a:r>
            <a:endParaRPr lang="fr-BE" dirty="0"/>
          </a:p>
        </p:txBody>
      </p:sp>
      <p:sp>
        <p:nvSpPr>
          <p:cNvPr id="3" name="Explosion : 8 points 2">
            <a:extLst>
              <a:ext uri="{FF2B5EF4-FFF2-40B4-BE49-F238E27FC236}">
                <a16:creationId xmlns:a16="http://schemas.microsoft.com/office/drawing/2014/main" id="{F5125302-4FEA-9062-8DEC-BE4E485D9B5C}"/>
              </a:ext>
            </a:extLst>
          </p:cNvPr>
          <p:cNvSpPr/>
          <p:nvPr/>
        </p:nvSpPr>
        <p:spPr>
          <a:xfrm>
            <a:off x="7901495" y="4832665"/>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2€</a:t>
            </a:r>
          </a:p>
        </p:txBody>
      </p:sp>
    </p:spTree>
    <p:extLst>
      <p:ext uri="{BB962C8B-B14F-4D97-AF65-F5344CB8AC3E}">
        <p14:creationId xmlns:p14="http://schemas.microsoft.com/office/powerpoint/2010/main" val="2447698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AF437-3AE9-DF8D-8855-C4F649B3EDBF}"/>
              </a:ext>
            </a:extLst>
          </p:cNvPr>
          <p:cNvSpPr>
            <a:spLocks noGrp="1"/>
          </p:cNvSpPr>
          <p:nvPr>
            <p:ph type="title"/>
          </p:nvPr>
        </p:nvSpPr>
        <p:spPr/>
        <p:txBody>
          <a:bodyPr/>
          <a:lstStyle/>
          <a:p>
            <a:r>
              <a:rPr lang="fr-BE" dirty="0"/>
              <a:t>Salvia </a:t>
            </a:r>
            <a:r>
              <a:rPr lang="fr-BE" dirty="0" err="1"/>
              <a:t>microphylla</a:t>
            </a:r>
            <a:r>
              <a:rPr lang="fr-BE" dirty="0"/>
              <a:t> </a:t>
            </a:r>
            <a:r>
              <a:rPr lang="fr-BE" dirty="0" err="1"/>
              <a:t>Salvino</a:t>
            </a:r>
            <a:r>
              <a:rPr lang="fr-BE" dirty="0"/>
              <a:t> </a:t>
            </a:r>
            <a:r>
              <a:rPr lang="fr-BE" dirty="0" err="1"/>
              <a:t>Dark</a:t>
            </a:r>
            <a:r>
              <a:rPr lang="fr-BE" dirty="0"/>
              <a:t> </a:t>
            </a:r>
            <a:r>
              <a:rPr lang="fr-BE" dirty="0" err="1"/>
              <a:t>Purple</a:t>
            </a:r>
            <a:r>
              <a:rPr lang="fr-BE" dirty="0"/>
              <a:t> </a:t>
            </a:r>
          </a:p>
        </p:txBody>
      </p:sp>
      <p:pic>
        <p:nvPicPr>
          <p:cNvPr id="10242" name="Picture 2" descr="Salvia microphylla Salvinio Dark Purple ®">
            <a:extLst>
              <a:ext uri="{FF2B5EF4-FFF2-40B4-BE49-F238E27FC236}">
                <a16:creationId xmlns:a16="http://schemas.microsoft.com/office/drawing/2014/main" id="{4855F8DC-649A-3AA8-886E-5432A13572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55986" y="1488281"/>
            <a:ext cx="3881437" cy="388143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606B2FEB-FA90-DF5C-2B09-8855DBFD21A8}"/>
              </a:ext>
            </a:extLst>
          </p:cNvPr>
          <p:cNvSpPr txBox="1"/>
          <p:nvPr/>
        </p:nvSpPr>
        <p:spPr>
          <a:xfrm flipH="1">
            <a:off x="838199" y="1906438"/>
            <a:ext cx="4153678" cy="2031325"/>
          </a:xfrm>
          <a:prstGeom prst="rect">
            <a:avLst/>
          </a:prstGeom>
          <a:noFill/>
        </p:spPr>
        <p:txBody>
          <a:bodyPr wrap="square">
            <a:spAutoFit/>
          </a:bodyPr>
          <a:lstStyle/>
          <a:p>
            <a:pPr algn="just"/>
            <a:r>
              <a:rPr lang="fr-FR" b="0" i="0" dirty="0">
                <a:solidFill>
                  <a:srgbClr val="6B7280"/>
                </a:solidFill>
                <a:effectLst/>
                <a:latin typeface="ui-sans-serif"/>
              </a:rPr>
              <a:t>Les </a:t>
            </a:r>
            <a:r>
              <a:rPr lang="fr-FR" b="0" i="0" dirty="0" err="1">
                <a:solidFill>
                  <a:srgbClr val="6B7280"/>
                </a:solidFill>
                <a:effectLst/>
                <a:latin typeface="ui-sans-serif"/>
              </a:rPr>
              <a:t>Salvinios</a:t>
            </a:r>
            <a:r>
              <a:rPr lang="fr-FR" b="0" i="0" dirty="0">
                <a:solidFill>
                  <a:srgbClr val="6B7280"/>
                </a:solidFill>
                <a:effectLst/>
                <a:latin typeface="ui-sans-serif"/>
              </a:rPr>
              <a:t> sont des </a:t>
            </a:r>
            <a:r>
              <a:rPr lang="fr-FR" b="0" i="0" dirty="0" err="1">
                <a:solidFill>
                  <a:srgbClr val="6B7280"/>
                </a:solidFill>
                <a:effectLst/>
                <a:latin typeface="ui-sans-serif"/>
              </a:rPr>
              <a:t>Salvias</a:t>
            </a:r>
            <a:r>
              <a:rPr lang="fr-FR" b="0" i="0" dirty="0">
                <a:solidFill>
                  <a:srgbClr val="6B7280"/>
                </a:solidFill>
                <a:effectLst/>
                <a:latin typeface="ui-sans-serif"/>
              </a:rPr>
              <a:t>/sauges vivaces. Avec leur croissance buissonnante, elles sont excellentes pour les grands pots et les parterres. Elles fleurissent de début mai jusqu'aux gelées. Très populaire auprès des abeilles et des bourdons !</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F9B4712E-7E79-DB80-5C03-AC6054132D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904"/>
          <a:stretch/>
        </p:blipFill>
        <p:spPr bwMode="auto">
          <a:xfrm>
            <a:off x="6096000" y="5454344"/>
            <a:ext cx="1802058" cy="140365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DBABFDF2-7EA6-A7AD-ED22-3C40EB907330}"/>
              </a:ext>
            </a:extLst>
          </p:cNvPr>
          <p:cNvSpPr/>
          <p:nvPr/>
        </p:nvSpPr>
        <p:spPr>
          <a:xfrm>
            <a:off x="7901495" y="4832665"/>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2€</a:t>
            </a:r>
          </a:p>
        </p:txBody>
      </p:sp>
    </p:spTree>
    <p:extLst>
      <p:ext uri="{BB962C8B-B14F-4D97-AF65-F5344CB8AC3E}">
        <p14:creationId xmlns:p14="http://schemas.microsoft.com/office/powerpoint/2010/main" val="16786781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50B20C-8DF1-F0AF-4B4A-D1DAE1650C70}"/>
              </a:ext>
            </a:extLst>
          </p:cNvPr>
          <p:cNvSpPr>
            <a:spLocks noGrp="1"/>
          </p:cNvSpPr>
          <p:nvPr>
            <p:ph type="title"/>
          </p:nvPr>
        </p:nvSpPr>
        <p:spPr>
          <a:xfrm>
            <a:off x="4797501" y="329184"/>
            <a:ext cx="3785782" cy="3371548"/>
          </a:xfrm>
        </p:spPr>
        <p:txBody>
          <a:bodyPr anchor="b">
            <a:normAutofit fontScale="90000"/>
          </a:bodyPr>
          <a:lstStyle/>
          <a:p>
            <a:r>
              <a:rPr lang="fr-BE" sz="5400"/>
              <a:t>SALVIA HYBRID LOVE AND WISHES </a:t>
            </a:r>
          </a:p>
        </p:txBody>
      </p:sp>
      <p:pic>
        <p:nvPicPr>
          <p:cNvPr id="79874" name="Picture 2" descr="Salvia hybrida Love and Wishes">
            <a:extLst>
              <a:ext uri="{FF2B5EF4-FFF2-40B4-BE49-F238E27FC236}">
                <a16:creationId xmlns:a16="http://schemas.microsoft.com/office/drawing/2014/main" id="{D27B906D-6383-5CFE-B81D-2F87BD4BDE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6293" y="1220724"/>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7334F2FD-3C04-CFC1-929F-D067432FAC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3876"/>
          <a:stretch/>
        </p:blipFill>
        <p:spPr bwMode="auto">
          <a:xfrm>
            <a:off x="4735307" y="4408097"/>
            <a:ext cx="2409865" cy="1667773"/>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8D556B44-0185-EAD1-275F-EB03EA7805FC}"/>
              </a:ext>
            </a:extLst>
          </p:cNvPr>
          <p:cNvSpPr/>
          <p:nvPr/>
        </p:nvSpPr>
        <p:spPr>
          <a:xfrm>
            <a:off x="3468948" y="4482084"/>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2€</a:t>
            </a:r>
          </a:p>
        </p:txBody>
      </p:sp>
    </p:spTree>
    <p:extLst>
      <p:ext uri="{BB962C8B-B14F-4D97-AF65-F5344CB8AC3E}">
        <p14:creationId xmlns:p14="http://schemas.microsoft.com/office/powerpoint/2010/main" val="18632005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2B3515-D036-8911-6152-EB3096455607}"/>
              </a:ext>
            </a:extLst>
          </p:cNvPr>
          <p:cNvSpPr>
            <a:spLocks noGrp="1"/>
          </p:cNvSpPr>
          <p:nvPr>
            <p:ph type="title"/>
          </p:nvPr>
        </p:nvSpPr>
        <p:spPr>
          <a:xfrm>
            <a:off x="5227607" y="329184"/>
            <a:ext cx="6325519" cy="1783080"/>
          </a:xfrm>
        </p:spPr>
        <p:txBody>
          <a:bodyPr anchor="b">
            <a:normAutofit/>
          </a:bodyPr>
          <a:lstStyle/>
          <a:p>
            <a:r>
              <a:rPr lang="fr-BE" sz="5400" dirty="0"/>
              <a:t>COSMOS CHOCAMOCHA</a:t>
            </a:r>
          </a:p>
        </p:txBody>
      </p:sp>
      <p:pic>
        <p:nvPicPr>
          <p:cNvPr id="96258" name="Picture 2" descr="Cosmos atrosanguineus">
            <a:extLst>
              <a:ext uri="{FF2B5EF4-FFF2-40B4-BE49-F238E27FC236}">
                <a16:creationId xmlns:a16="http://schemas.microsoft.com/office/drawing/2014/main" id="{E1E4C7E4-448E-9731-D370-0FDFCEFCD0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3632" y="400682"/>
            <a:ext cx="4040073" cy="6098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33543623-9A46-757F-51DE-CB9BCA761B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3876"/>
          <a:stretch/>
        </p:blipFill>
        <p:spPr bwMode="auto">
          <a:xfrm>
            <a:off x="5500742" y="3819000"/>
            <a:ext cx="2397400" cy="1659147"/>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78826CB4-5A9F-BC59-AE05-BBC5C74584C4}"/>
              </a:ext>
            </a:extLst>
          </p:cNvPr>
          <p:cNvSpPr/>
          <p:nvPr/>
        </p:nvSpPr>
        <p:spPr>
          <a:xfrm>
            <a:off x="173658" y="249215"/>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15143690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78423D-1952-635F-94B8-6CFF714F6323}"/>
              </a:ext>
            </a:extLst>
          </p:cNvPr>
          <p:cNvSpPr>
            <a:spLocks noGrp="1"/>
          </p:cNvSpPr>
          <p:nvPr>
            <p:ph type="title"/>
          </p:nvPr>
        </p:nvSpPr>
        <p:spPr>
          <a:xfrm>
            <a:off x="640080" y="329184"/>
            <a:ext cx="6894576" cy="1783080"/>
          </a:xfrm>
        </p:spPr>
        <p:txBody>
          <a:bodyPr anchor="b">
            <a:normAutofit/>
          </a:bodyPr>
          <a:lstStyle/>
          <a:p>
            <a:r>
              <a:rPr lang="fr-BE" sz="5400" dirty="0"/>
              <a:t>BEGONIA GUMDROP COCO ROSE </a:t>
            </a:r>
          </a:p>
        </p:txBody>
      </p:sp>
      <p:pic>
        <p:nvPicPr>
          <p:cNvPr id="101378" name="Picture 2" descr="Une image contenant fleur, plante, pétale, bégonia&#10;&#10;Description générée automatiquement">
            <a:extLst>
              <a:ext uri="{FF2B5EF4-FFF2-40B4-BE49-F238E27FC236}">
                <a16:creationId xmlns:a16="http://schemas.microsoft.com/office/drawing/2014/main" id="{90957E83-28E5-088D-E9D0-E5FEE0AAF7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98052" y="2529398"/>
            <a:ext cx="3429969" cy="34299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9D1EEBA2-A74B-7F2C-555A-69EA1C1ED2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936"/>
          <a:stretch/>
        </p:blipFill>
        <p:spPr bwMode="auto">
          <a:xfrm>
            <a:off x="5741742" y="3429000"/>
            <a:ext cx="3995928" cy="158407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766D3EFF-58F6-800F-846B-D38B58021A1A}"/>
              </a:ext>
            </a:extLst>
          </p:cNvPr>
          <p:cNvSpPr/>
          <p:nvPr/>
        </p:nvSpPr>
        <p:spPr>
          <a:xfrm>
            <a:off x="1365873" y="5084150"/>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a:t>
            </a:r>
          </a:p>
        </p:txBody>
      </p:sp>
    </p:spTree>
    <p:extLst>
      <p:ext uri="{BB962C8B-B14F-4D97-AF65-F5344CB8AC3E}">
        <p14:creationId xmlns:p14="http://schemas.microsoft.com/office/powerpoint/2010/main" val="1256114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9D189D-F057-2878-0FA8-D6EEC262F179}"/>
              </a:ext>
            </a:extLst>
          </p:cNvPr>
          <p:cNvSpPr>
            <a:spLocks noGrp="1"/>
          </p:cNvSpPr>
          <p:nvPr>
            <p:ph type="title"/>
          </p:nvPr>
        </p:nvSpPr>
        <p:spPr>
          <a:xfrm>
            <a:off x="640080" y="329184"/>
            <a:ext cx="6894576" cy="1783080"/>
          </a:xfrm>
        </p:spPr>
        <p:txBody>
          <a:bodyPr anchor="b">
            <a:normAutofit/>
          </a:bodyPr>
          <a:lstStyle/>
          <a:p>
            <a:r>
              <a:rPr lang="fr-BE" sz="5400"/>
              <a:t>BEGONIA GUMDROP COCO WHITE </a:t>
            </a:r>
          </a:p>
        </p:txBody>
      </p:sp>
      <p:pic>
        <p:nvPicPr>
          <p:cNvPr id="102402" name="Picture 2" descr="Une image contenant fleur, plante, pétale, feuille&#10;&#10;Description générée automatiquement">
            <a:extLst>
              <a:ext uri="{FF2B5EF4-FFF2-40B4-BE49-F238E27FC236}">
                <a16:creationId xmlns:a16="http://schemas.microsoft.com/office/drawing/2014/main" id="{5705BB78-40D1-8FA7-9F8E-FE13E12CBE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4021" y="2416775"/>
            <a:ext cx="3429969" cy="34299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Icône Demi-soleil Et Plein Soleil. Illustration De Symbole De Vecteur ...">
            <a:extLst>
              <a:ext uri="{FF2B5EF4-FFF2-40B4-BE49-F238E27FC236}">
                <a16:creationId xmlns:a16="http://schemas.microsoft.com/office/drawing/2014/main" id="{C16EDCEF-BA1B-88BE-A1F8-7FB99CD5EA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936"/>
          <a:stretch/>
        </p:blipFill>
        <p:spPr bwMode="auto">
          <a:xfrm>
            <a:off x="5536692" y="3161661"/>
            <a:ext cx="3995928" cy="158407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FC617935-0282-2AFA-40D3-52335A35CFDF}"/>
              </a:ext>
            </a:extLst>
          </p:cNvPr>
          <p:cNvSpPr/>
          <p:nvPr/>
        </p:nvSpPr>
        <p:spPr>
          <a:xfrm>
            <a:off x="1415862" y="5200568"/>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a:t>
            </a:r>
          </a:p>
        </p:txBody>
      </p:sp>
    </p:spTree>
    <p:extLst>
      <p:ext uri="{BB962C8B-B14F-4D97-AF65-F5344CB8AC3E}">
        <p14:creationId xmlns:p14="http://schemas.microsoft.com/office/powerpoint/2010/main" val="39224368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DE266D-8EB8-1ECE-3740-5E6CF92BFC6B}"/>
              </a:ext>
            </a:extLst>
          </p:cNvPr>
          <p:cNvSpPr>
            <a:spLocks noGrp="1"/>
          </p:cNvSpPr>
          <p:nvPr>
            <p:ph type="title"/>
          </p:nvPr>
        </p:nvSpPr>
        <p:spPr/>
        <p:txBody>
          <a:bodyPr/>
          <a:lstStyle/>
          <a:p>
            <a:r>
              <a:rPr lang="fr-BE" dirty="0"/>
              <a:t>Begonia </a:t>
            </a:r>
            <a:r>
              <a:rPr lang="fr-BE" dirty="0" err="1"/>
              <a:t>Waterfall</a:t>
            </a:r>
            <a:r>
              <a:rPr lang="fr-BE" dirty="0"/>
              <a:t> </a:t>
            </a:r>
            <a:r>
              <a:rPr lang="fr-BE" dirty="0" err="1"/>
              <a:t>Encanto</a:t>
            </a:r>
            <a:r>
              <a:rPr lang="fr-BE" dirty="0"/>
              <a:t> Red </a:t>
            </a:r>
          </a:p>
        </p:txBody>
      </p:sp>
      <p:pic>
        <p:nvPicPr>
          <p:cNvPr id="32770" name="Picture 2" descr="Begonia hybrida Waterfall Encanto Red ®">
            <a:extLst>
              <a:ext uri="{FF2B5EF4-FFF2-40B4-BE49-F238E27FC236}">
                <a16:creationId xmlns:a16="http://schemas.microsoft.com/office/drawing/2014/main" id="{2228324C-02E6-658A-3D9C-373A46102E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83023" y="1260120"/>
            <a:ext cx="3549017" cy="53235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DEB92D5D-F514-C071-DAEF-ED3D97EF3E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5229944" y="4241713"/>
            <a:ext cx="3024679" cy="1123950"/>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2ECBCC10-3C90-D976-4B32-D5A2BF9933A2}"/>
              </a:ext>
            </a:extLst>
          </p:cNvPr>
          <p:cNvSpPr/>
          <p:nvPr/>
        </p:nvSpPr>
        <p:spPr>
          <a:xfrm>
            <a:off x="3986533" y="1352847"/>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a:t>
            </a:r>
          </a:p>
        </p:txBody>
      </p:sp>
    </p:spTree>
    <p:extLst>
      <p:ext uri="{BB962C8B-B14F-4D97-AF65-F5344CB8AC3E}">
        <p14:creationId xmlns:p14="http://schemas.microsoft.com/office/powerpoint/2010/main" val="2553289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6650D3-3D7C-30E2-29AE-570E152D3758}"/>
              </a:ext>
            </a:extLst>
          </p:cNvPr>
          <p:cNvSpPr>
            <a:spLocks noGrp="1"/>
          </p:cNvSpPr>
          <p:nvPr>
            <p:ph type="title"/>
          </p:nvPr>
        </p:nvSpPr>
        <p:spPr/>
        <p:txBody>
          <a:bodyPr/>
          <a:lstStyle/>
          <a:p>
            <a:r>
              <a:rPr lang="fr-BE" dirty="0" err="1"/>
              <a:t>Petunia</a:t>
            </a:r>
            <a:r>
              <a:rPr lang="fr-BE" dirty="0"/>
              <a:t> hybrida </a:t>
            </a:r>
            <a:r>
              <a:rPr lang="fr-BE" dirty="0" err="1"/>
              <a:t>Surfinia</a:t>
            </a:r>
            <a:r>
              <a:rPr lang="fr-BE" dirty="0"/>
              <a:t> </a:t>
            </a:r>
            <a:r>
              <a:rPr lang="fr-BE" dirty="0" err="1"/>
              <a:t>Trailing</a:t>
            </a:r>
            <a:r>
              <a:rPr lang="fr-BE" dirty="0"/>
              <a:t> Big Pink </a:t>
            </a:r>
          </a:p>
        </p:txBody>
      </p:sp>
      <p:pic>
        <p:nvPicPr>
          <p:cNvPr id="7170" name="Picture 2" descr="null ®">
            <a:extLst>
              <a:ext uri="{FF2B5EF4-FFF2-40B4-BE49-F238E27FC236}">
                <a16:creationId xmlns:a16="http://schemas.microsoft.com/office/drawing/2014/main" id="{7D6FCEC5-8F5F-CA8A-BB3C-8046473358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8671" y="1842878"/>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3B59C5AE-0626-A1D5-8F4A-547797EDE347}"/>
              </a:ext>
            </a:extLst>
          </p:cNvPr>
          <p:cNvSpPr txBox="1"/>
          <p:nvPr/>
        </p:nvSpPr>
        <p:spPr>
          <a:xfrm>
            <a:off x="6719977" y="2009955"/>
            <a:ext cx="2421866" cy="4247317"/>
          </a:xfrm>
          <a:prstGeom prst="rect">
            <a:avLst/>
          </a:prstGeom>
          <a:noFill/>
        </p:spPr>
        <p:txBody>
          <a:bodyPr wrap="square">
            <a:spAutoFit/>
          </a:bodyPr>
          <a:lstStyle/>
          <a:p>
            <a:r>
              <a:rPr lang="fr-FR" b="0" i="0" dirty="0">
                <a:solidFill>
                  <a:srgbClr val="6B7280"/>
                </a:solidFill>
                <a:effectLst/>
                <a:latin typeface="ui-sans-serif"/>
              </a:rPr>
              <a:t>Le plus connu des pétunias de boutures ! Les pétunia </a:t>
            </a:r>
            <a:r>
              <a:rPr lang="fr-FR" b="0" i="0" dirty="0" err="1">
                <a:solidFill>
                  <a:srgbClr val="6B7280"/>
                </a:solidFill>
                <a:effectLst/>
                <a:latin typeface="ui-sans-serif"/>
              </a:rPr>
              <a:t>Surfinia</a:t>
            </a:r>
            <a:r>
              <a:rPr lang="fr-FR" b="0" i="0" dirty="0">
                <a:solidFill>
                  <a:srgbClr val="6B7280"/>
                </a:solidFill>
                <a:effectLst/>
                <a:latin typeface="ui-sans-serif"/>
              </a:rPr>
              <a:t> offrent une excellente performance au jardin et poussent extrêmement vite. Ils ont une floraison exubérante et sont très résistants aux conditions climatiques ! Le choix standard sur le marché lorsqu'on recherche de vrais pétunias retombants.</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3F3FF436-08B7-D799-4401-4F530B38BE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904"/>
          <a:stretch/>
        </p:blipFill>
        <p:spPr bwMode="auto">
          <a:xfrm>
            <a:off x="9551742" y="4853616"/>
            <a:ext cx="1802058" cy="140365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CBE60C3F-BDE3-FBEF-156F-C3803071C231}"/>
              </a:ext>
            </a:extLst>
          </p:cNvPr>
          <p:cNvSpPr/>
          <p:nvPr/>
        </p:nvSpPr>
        <p:spPr>
          <a:xfrm>
            <a:off x="700213" y="1324002"/>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32058763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508AC5-C060-EAD3-AF7C-235E4E323A1A}"/>
              </a:ext>
            </a:extLst>
          </p:cNvPr>
          <p:cNvSpPr>
            <a:spLocks noGrp="1"/>
          </p:cNvSpPr>
          <p:nvPr>
            <p:ph type="title"/>
          </p:nvPr>
        </p:nvSpPr>
        <p:spPr>
          <a:xfrm>
            <a:off x="4797501" y="329184"/>
            <a:ext cx="6755626" cy="1783080"/>
          </a:xfrm>
        </p:spPr>
        <p:txBody>
          <a:bodyPr vert="horz" lIns="91440" tIns="45720" rIns="91440" bIns="45720" rtlCol="0" anchor="b">
            <a:normAutofit/>
          </a:bodyPr>
          <a:lstStyle/>
          <a:p>
            <a:r>
              <a:rPr lang="en-US" sz="5400"/>
              <a:t>BEGONIA SUNBRERO PEACH </a:t>
            </a:r>
          </a:p>
        </p:txBody>
      </p:sp>
      <p:pic>
        <p:nvPicPr>
          <p:cNvPr id="4098" name="Picture 2">
            <a:extLst>
              <a:ext uri="{FF2B5EF4-FFF2-40B4-BE49-F238E27FC236}">
                <a16:creationId xmlns:a16="http://schemas.microsoft.com/office/drawing/2014/main" id="{5A048889-BCAB-9FF6-33A7-BA3A9F33BA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9195" y="207637"/>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cône Demi-soleil Et Plein Soleil. Illustration De Symbole De Vecteur ...">
            <a:extLst>
              <a:ext uri="{FF2B5EF4-FFF2-40B4-BE49-F238E27FC236}">
                <a16:creationId xmlns:a16="http://schemas.microsoft.com/office/drawing/2014/main" id="{835A1B8C-F7D8-4D8F-8641-22F38C8E1C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830"/>
          <a:stretch/>
        </p:blipFill>
        <p:spPr bwMode="auto">
          <a:xfrm>
            <a:off x="320040" y="4497171"/>
            <a:ext cx="3995928" cy="140365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0038733A-0C36-A07B-E341-689B9D600F1C}"/>
              </a:ext>
            </a:extLst>
          </p:cNvPr>
          <p:cNvSpPr txBox="1"/>
          <p:nvPr/>
        </p:nvSpPr>
        <p:spPr>
          <a:xfrm>
            <a:off x="4797494" y="2706624"/>
            <a:ext cx="4551779" cy="2817098"/>
          </a:xfrm>
          <a:prstGeom prst="rect">
            <a:avLst/>
          </a:prstGeom>
        </p:spPr>
        <p:txBody>
          <a:bodyPr vert="horz" lIns="91440" tIns="45720" rIns="91440" bIns="45720" rtlCol="0">
            <a:normAutofit/>
          </a:bodyPr>
          <a:lstStyle/>
          <a:p>
            <a:pPr algn="just">
              <a:lnSpc>
                <a:spcPct val="90000"/>
              </a:lnSpc>
              <a:spcAft>
                <a:spcPts val="600"/>
              </a:spcAft>
            </a:pPr>
            <a:r>
              <a:rPr lang="en-US" sz="2200" dirty="0"/>
              <a:t>Une </a:t>
            </a:r>
            <a:r>
              <a:rPr lang="en-US" sz="2200" dirty="0" err="1"/>
              <a:t>variété</a:t>
            </a:r>
            <a:r>
              <a:rPr lang="en-US" sz="2200" dirty="0"/>
              <a:t> au port compact et </a:t>
            </a:r>
            <a:r>
              <a:rPr lang="en-US" sz="2200" dirty="0" err="1"/>
              <a:t>dressé</a:t>
            </a:r>
            <a:r>
              <a:rPr lang="en-US" sz="2200" dirty="0"/>
              <a:t>, </a:t>
            </a:r>
            <a:r>
              <a:rPr lang="en-US" sz="2200" dirty="0" err="1"/>
              <a:t>idéale</a:t>
            </a:r>
            <a:r>
              <a:rPr lang="en-US" sz="2200" dirty="0"/>
              <a:t> pour </a:t>
            </a:r>
            <a:r>
              <a:rPr lang="en-US" sz="2200" dirty="0" err="1"/>
              <a:t>animer</a:t>
            </a:r>
            <a:r>
              <a:rPr lang="en-US" sz="2200" dirty="0"/>
              <a:t> tout </a:t>
            </a:r>
            <a:r>
              <a:rPr lang="en-US" sz="2200" dirty="0" err="1"/>
              <a:t>l'été</a:t>
            </a:r>
            <a:r>
              <a:rPr lang="en-US" sz="2200" dirty="0"/>
              <a:t> les jardinières et les massifs de fleurs. </a:t>
            </a:r>
            <a:r>
              <a:rPr lang="en-US" sz="2200" dirty="0" err="1"/>
              <a:t>Ses</a:t>
            </a:r>
            <a:r>
              <a:rPr lang="en-US" sz="2200" dirty="0"/>
              <a:t> fleurs doubles se </a:t>
            </a:r>
            <a:r>
              <a:rPr lang="en-US" sz="2200" dirty="0" err="1"/>
              <a:t>renouvellent</a:t>
            </a:r>
            <a:r>
              <a:rPr lang="en-US" sz="2200" dirty="0"/>
              <a:t> </a:t>
            </a:r>
            <a:r>
              <a:rPr lang="en-US" sz="2200" dirty="0" err="1"/>
              <a:t>jusqu'aux</a:t>
            </a:r>
            <a:r>
              <a:rPr lang="en-US" sz="2200" dirty="0"/>
              <a:t> gelées, sur </a:t>
            </a:r>
            <a:r>
              <a:rPr lang="en-US" sz="2200" dirty="0" err="1"/>
              <a:t>une</a:t>
            </a:r>
            <a:r>
              <a:rPr lang="en-US" sz="2200" dirty="0"/>
              <a:t> </a:t>
            </a:r>
            <a:r>
              <a:rPr lang="en-US" sz="2200" dirty="0" err="1"/>
              <a:t>plante</a:t>
            </a:r>
            <a:r>
              <a:rPr lang="en-US" sz="2200" dirty="0"/>
              <a:t> qui </a:t>
            </a:r>
            <a:r>
              <a:rPr lang="en-US" sz="2200" dirty="0" err="1"/>
              <a:t>reste</a:t>
            </a:r>
            <a:r>
              <a:rPr lang="en-US" sz="2200" dirty="0"/>
              <a:t> petite et </a:t>
            </a:r>
            <a:r>
              <a:rPr lang="en-US" sz="2200" dirty="0" err="1"/>
              <a:t>demande</a:t>
            </a:r>
            <a:r>
              <a:rPr lang="en-US" sz="2200" dirty="0"/>
              <a:t> à la </a:t>
            </a:r>
            <a:r>
              <a:rPr lang="en-US" sz="2200" dirty="0" err="1"/>
              <a:t>fois</a:t>
            </a:r>
            <a:r>
              <a:rPr lang="en-US" sz="2200" dirty="0"/>
              <a:t> peu </a:t>
            </a:r>
            <a:r>
              <a:rPr lang="en-US" sz="2200" dirty="0" err="1"/>
              <a:t>d'entretien</a:t>
            </a:r>
            <a:r>
              <a:rPr lang="en-US" sz="2200" dirty="0"/>
              <a:t> et peu </a:t>
            </a:r>
            <a:r>
              <a:rPr lang="en-US" sz="2200" dirty="0" err="1"/>
              <a:t>d'arrosage</a:t>
            </a:r>
            <a:r>
              <a:rPr lang="en-US" sz="2200" dirty="0"/>
              <a:t>.</a:t>
            </a:r>
          </a:p>
        </p:txBody>
      </p:sp>
      <p:sp>
        <p:nvSpPr>
          <p:cNvPr id="3" name="ZoneTexte 2">
            <a:extLst>
              <a:ext uri="{FF2B5EF4-FFF2-40B4-BE49-F238E27FC236}">
                <a16:creationId xmlns:a16="http://schemas.microsoft.com/office/drawing/2014/main" id="{CD4D15FB-9728-EAA0-D6A6-C9EDC129575D}"/>
              </a:ext>
            </a:extLst>
          </p:cNvPr>
          <p:cNvSpPr txBox="1"/>
          <p:nvPr/>
        </p:nvSpPr>
        <p:spPr>
          <a:xfrm>
            <a:off x="4093656" y="4745737"/>
            <a:ext cx="2994870" cy="646331"/>
          </a:xfrm>
          <a:prstGeom prst="rect">
            <a:avLst/>
          </a:prstGeom>
          <a:noFill/>
        </p:spPr>
        <p:txBody>
          <a:bodyPr wrap="square" rtlCol="0">
            <a:spAutoFit/>
          </a:bodyPr>
          <a:lstStyle/>
          <a:p>
            <a:br>
              <a:rPr lang="fr-BE" dirty="0"/>
            </a:br>
            <a:endParaRPr lang="fr-BE" dirty="0"/>
          </a:p>
        </p:txBody>
      </p:sp>
      <p:sp>
        <p:nvSpPr>
          <p:cNvPr id="5" name="Explosion : 8 points 4">
            <a:extLst>
              <a:ext uri="{FF2B5EF4-FFF2-40B4-BE49-F238E27FC236}">
                <a16:creationId xmlns:a16="http://schemas.microsoft.com/office/drawing/2014/main" id="{517D61FD-9626-5DF9-C91D-655346E4160E}"/>
              </a:ext>
            </a:extLst>
          </p:cNvPr>
          <p:cNvSpPr/>
          <p:nvPr/>
        </p:nvSpPr>
        <p:spPr>
          <a:xfrm>
            <a:off x="3360579" y="3417182"/>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a:t>
            </a:r>
          </a:p>
        </p:txBody>
      </p:sp>
    </p:spTree>
    <p:extLst>
      <p:ext uri="{BB962C8B-B14F-4D97-AF65-F5344CB8AC3E}">
        <p14:creationId xmlns:p14="http://schemas.microsoft.com/office/powerpoint/2010/main" val="39192458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1348B6-914F-5A51-54E4-A1F9C8567AFF}"/>
              </a:ext>
            </a:extLst>
          </p:cNvPr>
          <p:cNvSpPr>
            <a:spLocks noGrp="1"/>
          </p:cNvSpPr>
          <p:nvPr>
            <p:ph type="title"/>
          </p:nvPr>
        </p:nvSpPr>
        <p:spPr>
          <a:xfrm>
            <a:off x="640080" y="329184"/>
            <a:ext cx="6894576" cy="1783080"/>
          </a:xfrm>
        </p:spPr>
        <p:txBody>
          <a:bodyPr anchor="b">
            <a:normAutofit fontScale="90000"/>
          </a:bodyPr>
          <a:lstStyle/>
          <a:p>
            <a:r>
              <a:rPr lang="fr-BE" sz="5600" dirty="0"/>
              <a:t>BEGONIA GUMDROP COCO RED </a:t>
            </a:r>
          </a:p>
        </p:txBody>
      </p:sp>
      <p:pic>
        <p:nvPicPr>
          <p:cNvPr id="100354" name="Picture 2">
            <a:extLst>
              <a:ext uri="{FF2B5EF4-FFF2-40B4-BE49-F238E27FC236}">
                <a16:creationId xmlns:a16="http://schemas.microsoft.com/office/drawing/2014/main" id="{34E506BF-B326-0B6D-5672-EC0804B555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28"/>
          <a:stretch/>
        </p:blipFill>
        <p:spPr bwMode="auto">
          <a:xfrm>
            <a:off x="4904296" y="1220724"/>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A678201E-4361-9C2A-49E2-1F9C763026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 r="31710"/>
          <a:stretch/>
        </p:blipFill>
        <p:spPr bwMode="auto">
          <a:xfrm>
            <a:off x="3780397" y="4814111"/>
            <a:ext cx="4376057" cy="1632866"/>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10AE9929-FF59-5A6F-EEC2-F48ED75BE176}"/>
              </a:ext>
            </a:extLst>
          </p:cNvPr>
          <p:cNvSpPr/>
          <p:nvPr/>
        </p:nvSpPr>
        <p:spPr>
          <a:xfrm>
            <a:off x="7940097" y="751538"/>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a:t>
            </a:r>
          </a:p>
        </p:txBody>
      </p:sp>
    </p:spTree>
    <p:extLst>
      <p:ext uri="{BB962C8B-B14F-4D97-AF65-F5344CB8AC3E}">
        <p14:creationId xmlns:p14="http://schemas.microsoft.com/office/powerpoint/2010/main" val="11822316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1F0DF-0A95-5766-1BCE-29A5F23740B9}"/>
              </a:ext>
            </a:extLst>
          </p:cNvPr>
          <p:cNvSpPr>
            <a:spLocks noGrp="1"/>
          </p:cNvSpPr>
          <p:nvPr>
            <p:ph type="title"/>
          </p:nvPr>
        </p:nvSpPr>
        <p:spPr>
          <a:xfrm>
            <a:off x="4797501" y="329184"/>
            <a:ext cx="6755626" cy="1783080"/>
          </a:xfrm>
        </p:spPr>
        <p:txBody>
          <a:bodyPr vert="horz" lIns="91440" tIns="45720" rIns="91440" bIns="45720" rtlCol="0" anchor="b">
            <a:normAutofit/>
          </a:bodyPr>
          <a:lstStyle/>
          <a:p>
            <a:r>
              <a:rPr lang="en-US" sz="5400" dirty="0"/>
              <a:t>BEGONIA SUNBRERO DARK PINK</a:t>
            </a:r>
          </a:p>
        </p:txBody>
      </p:sp>
      <p:pic>
        <p:nvPicPr>
          <p:cNvPr id="3074" name="Picture 2" descr="Begonia hybrida">
            <a:extLst>
              <a:ext uri="{FF2B5EF4-FFF2-40B4-BE49-F238E27FC236}">
                <a16:creationId xmlns:a16="http://schemas.microsoft.com/office/drawing/2014/main" id="{4771EA62-2277-28B8-8790-5D37F5409A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3380" y="0"/>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cône Demi-soleil Et Plein Soleil. Illustration De Symbole De Vecteur ...">
            <a:extLst>
              <a:ext uri="{FF2B5EF4-FFF2-40B4-BE49-F238E27FC236}">
                <a16:creationId xmlns:a16="http://schemas.microsoft.com/office/drawing/2014/main" id="{CB5510DA-76CA-9AE9-2453-69B6B188BD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830"/>
          <a:stretch/>
        </p:blipFill>
        <p:spPr bwMode="auto">
          <a:xfrm>
            <a:off x="320040" y="4497171"/>
            <a:ext cx="3995928" cy="140365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5700CFE4-DD9C-5F51-0338-55EFECBE2AB7}"/>
              </a:ext>
            </a:extLst>
          </p:cNvPr>
          <p:cNvSpPr txBox="1"/>
          <p:nvPr/>
        </p:nvSpPr>
        <p:spPr>
          <a:xfrm>
            <a:off x="4797494" y="2706624"/>
            <a:ext cx="6755626" cy="3483864"/>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2200" dirty="0"/>
              <a:t>Une </a:t>
            </a:r>
            <a:r>
              <a:rPr lang="en-US" sz="2200" dirty="0" err="1"/>
              <a:t>variété</a:t>
            </a:r>
            <a:r>
              <a:rPr lang="en-US" sz="2200" dirty="0"/>
              <a:t> au port compact et </a:t>
            </a:r>
            <a:r>
              <a:rPr lang="en-US" sz="2200" dirty="0" err="1"/>
              <a:t>dressé</a:t>
            </a:r>
            <a:r>
              <a:rPr lang="en-US" sz="2200" dirty="0"/>
              <a:t>, </a:t>
            </a:r>
            <a:r>
              <a:rPr lang="en-US" sz="2200" dirty="0" err="1"/>
              <a:t>idéale</a:t>
            </a:r>
            <a:r>
              <a:rPr lang="en-US" sz="2200" dirty="0"/>
              <a:t> pour </a:t>
            </a:r>
            <a:r>
              <a:rPr lang="en-US" sz="2200" dirty="0" err="1"/>
              <a:t>animer</a:t>
            </a:r>
            <a:r>
              <a:rPr lang="en-US" sz="2200" dirty="0"/>
              <a:t> tout </a:t>
            </a:r>
            <a:r>
              <a:rPr lang="en-US" sz="2200" dirty="0" err="1"/>
              <a:t>l'été</a:t>
            </a:r>
            <a:r>
              <a:rPr lang="en-US" sz="2200" dirty="0"/>
              <a:t> les jardinières et les massifs de fleurs. </a:t>
            </a:r>
            <a:r>
              <a:rPr lang="en-US" sz="2200" dirty="0" err="1"/>
              <a:t>Ses</a:t>
            </a:r>
            <a:r>
              <a:rPr lang="en-US" sz="2200" dirty="0"/>
              <a:t> fleurs doubles se </a:t>
            </a:r>
            <a:r>
              <a:rPr lang="en-US" sz="2200" dirty="0" err="1"/>
              <a:t>renouvellent</a:t>
            </a:r>
            <a:r>
              <a:rPr lang="en-US" sz="2200" dirty="0"/>
              <a:t> </a:t>
            </a:r>
            <a:r>
              <a:rPr lang="en-US" sz="2200" dirty="0" err="1"/>
              <a:t>jusqu'aux</a:t>
            </a:r>
            <a:r>
              <a:rPr lang="en-US" sz="2200" dirty="0"/>
              <a:t> gelées, sur </a:t>
            </a:r>
            <a:r>
              <a:rPr lang="en-US" sz="2200" dirty="0" err="1"/>
              <a:t>une</a:t>
            </a:r>
            <a:r>
              <a:rPr lang="en-US" sz="2200" dirty="0"/>
              <a:t> </a:t>
            </a:r>
            <a:r>
              <a:rPr lang="en-US" sz="2200" dirty="0" err="1"/>
              <a:t>plante</a:t>
            </a:r>
            <a:r>
              <a:rPr lang="en-US" sz="2200" dirty="0"/>
              <a:t> qui </a:t>
            </a:r>
            <a:r>
              <a:rPr lang="en-US" sz="2200" dirty="0" err="1"/>
              <a:t>reste</a:t>
            </a:r>
            <a:r>
              <a:rPr lang="en-US" sz="2200" dirty="0"/>
              <a:t> petite et </a:t>
            </a:r>
            <a:r>
              <a:rPr lang="en-US" sz="2200" dirty="0" err="1"/>
              <a:t>demande</a:t>
            </a:r>
            <a:r>
              <a:rPr lang="en-US" sz="2200" dirty="0"/>
              <a:t> à la </a:t>
            </a:r>
            <a:r>
              <a:rPr lang="en-US" sz="2200" dirty="0" err="1"/>
              <a:t>fois</a:t>
            </a:r>
            <a:r>
              <a:rPr lang="en-US" sz="2200" dirty="0"/>
              <a:t> peu </a:t>
            </a:r>
            <a:r>
              <a:rPr lang="en-US" sz="2200" dirty="0" err="1"/>
              <a:t>d'entretien</a:t>
            </a:r>
            <a:r>
              <a:rPr lang="en-US" sz="2200" dirty="0"/>
              <a:t> et peu </a:t>
            </a:r>
            <a:r>
              <a:rPr lang="en-US" sz="2200" dirty="0" err="1"/>
              <a:t>d'arrosage</a:t>
            </a:r>
            <a:r>
              <a:rPr lang="en-US" sz="2200" dirty="0"/>
              <a:t>.</a:t>
            </a:r>
          </a:p>
        </p:txBody>
      </p:sp>
      <p:sp>
        <p:nvSpPr>
          <p:cNvPr id="6" name="AutoShape 4" descr="Zon">
            <a:extLst>
              <a:ext uri="{FF2B5EF4-FFF2-40B4-BE49-F238E27FC236}">
                <a16:creationId xmlns:a16="http://schemas.microsoft.com/office/drawing/2014/main" id="{B053C2A9-A0DD-5019-69FD-7195D82AE2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8" name="AutoShape 6" descr="Zon">
            <a:extLst>
              <a:ext uri="{FF2B5EF4-FFF2-40B4-BE49-F238E27FC236}">
                <a16:creationId xmlns:a16="http://schemas.microsoft.com/office/drawing/2014/main" id="{D54C0F27-8B32-1CD3-A294-C4183F91371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3" name="ZoneTexte 2">
            <a:extLst>
              <a:ext uri="{FF2B5EF4-FFF2-40B4-BE49-F238E27FC236}">
                <a16:creationId xmlns:a16="http://schemas.microsoft.com/office/drawing/2014/main" id="{EE480FD6-F96A-E2D8-631F-0963146EBDE0}"/>
              </a:ext>
            </a:extLst>
          </p:cNvPr>
          <p:cNvSpPr txBox="1"/>
          <p:nvPr/>
        </p:nvSpPr>
        <p:spPr>
          <a:xfrm>
            <a:off x="4161662" y="4745737"/>
            <a:ext cx="3213218" cy="646331"/>
          </a:xfrm>
          <a:prstGeom prst="rect">
            <a:avLst/>
          </a:prstGeom>
          <a:noFill/>
        </p:spPr>
        <p:txBody>
          <a:bodyPr wrap="square" rtlCol="0">
            <a:spAutoFit/>
          </a:bodyPr>
          <a:lstStyle/>
          <a:p>
            <a:br>
              <a:rPr lang="fr-BE" dirty="0"/>
            </a:br>
            <a:r>
              <a:rPr lang="fr-BE" b="0" i="0" dirty="0">
                <a:solidFill>
                  <a:srgbClr val="000000"/>
                </a:solidFill>
                <a:effectLst/>
                <a:latin typeface="ui-sans-serif"/>
              </a:rPr>
              <a:t>25 - 30 cm</a:t>
            </a:r>
            <a:endParaRPr lang="fr-BE" dirty="0"/>
          </a:p>
        </p:txBody>
      </p:sp>
      <p:sp>
        <p:nvSpPr>
          <p:cNvPr id="7" name="Explosion : 8 points 6">
            <a:extLst>
              <a:ext uri="{FF2B5EF4-FFF2-40B4-BE49-F238E27FC236}">
                <a16:creationId xmlns:a16="http://schemas.microsoft.com/office/drawing/2014/main" id="{BB0FD19C-F95D-841C-E45E-105659BB8BE9}"/>
              </a:ext>
            </a:extLst>
          </p:cNvPr>
          <p:cNvSpPr/>
          <p:nvPr/>
        </p:nvSpPr>
        <p:spPr>
          <a:xfrm>
            <a:off x="3284379" y="3301141"/>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a:t>
            </a:r>
          </a:p>
        </p:txBody>
      </p:sp>
    </p:spTree>
    <p:extLst>
      <p:ext uri="{BB962C8B-B14F-4D97-AF65-F5344CB8AC3E}">
        <p14:creationId xmlns:p14="http://schemas.microsoft.com/office/powerpoint/2010/main" val="24284751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78A841-714E-EA20-5757-2056A0FD833C}"/>
              </a:ext>
            </a:extLst>
          </p:cNvPr>
          <p:cNvSpPr>
            <a:spLocks noGrp="1"/>
          </p:cNvSpPr>
          <p:nvPr>
            <p:ph type="title"/>
          </p:nvPr>
        </p:nvSpPr>
        <p:spPr>
          <a:xfrm>
            <a:off x="1012390" y="349427"/>
            <a:ext cx="3595678" cy="1330839"/>
          </a:xfrm>
        </p:spPr>
        <p:txBody>
          <a:bodyPr>
            <a:normAutofit fontScale="90000"/>
          </a:bodyPr>
          <a:lstStyle/>
          <a:p>
            <a:r>
              <a:rPr lang="fi-FI" b="1" i="1" cap="all" dirty="0">
                <a:effectLst/>
                <a:latin typeface="ui-sans-serif"/>
              </a:rPr>
              <a:t>Dahlia hybrida Dahlietta Surprise Paula® ®</a:t>
            </a:r>
            <a:br>
              <a:rPr lang="fi-FI" b="1" i="1" cap="all" dirty="0">
                <a:effectLst/>
                <a:latin typeface="ui-sans-serif"/>
              </a:rPr>
            </a:br>
            <a:endParaRPr lang="fr-BE" dirty="0"/>
          </a:p>
        </p:txBody>
      </p:sp>
      <p:sp>
        <p:nvSpPr>
          <p:cNvPr id="3" name="Espace réservé du contenu 2">
            <a:extLst>
              <a:ext uri="{FF2B5EF4-FFF2-40B4-BE49-F238E27FC236}">
                <a16:creationId xmlns:a16="http://schemas.microsoft.com/office/drawing/2014/main" id="{A50E3084-E05F-8B0B-9F3D-371DAE6D2916}"/>
              </a:ext>
            </a:extLst>
          </p:cNvPr>
          <p:cNvSpPr>
            <a:spLocks noGrp="1"/>
          </p:cNvSpPr>
          <p:nvPr>
            <p:ph idx="1"/>
          </p:nvPr>
        </p:nvSpPr>
        <p:spPr>
          <a:xfrm>
            <a:off x="1012390" y="2012644"/>
            <a:ext cx="3158741" cy="3908586"/>
          </a:xfrm>
        </p:spPr>
        <p:txBody>
          <a:bodyPr>
            <a:normAutofit/>
          </a:bodyPr>
          <a:lstStyle/>
          <a:p>
            <a:pPr marL="0" indent="0" algn="just">
              <a:buNone/>
            </a:pPr>
            <a:r>
              <a:rPr lang="fr-FR" sz="2000" dirty="0"/>
              <a:t>La série </a:t>
            </a:r>
            <a:r>
              <a:rPr lang="fr-FR" sz="2000" dirty="0" err="1"/>
              <a:t>Dahlietta</a:t>
            </a:r>
            <a:r>
              <a:rPr lang="fr-FR" sz="2000" dirty="0"/>
              <a:t> se compose de couleurs qui sont bien assorties en termes de période de floraison et de port de la plante. Les plantes ne nécessitent presque aucun produit nanifiant et sont idéales pour une production dense en pot.</a:t>
            </a:r>
            <a:endParaRPr lang="fr-BE" sz="2000" dirty="0"/>
          </a:p>
        </p:txBody>
      </p:sp>
      <p:pic>
        <p:nvPicPr>
          <p:cNvPr id="3074" name="Picture 2" descr="Dahlia hybrida">
            <a:extLst>
              <a:ext uri="{FF2B5EF4-FFF2-40B4-BE49-F238E27FC236}">
                <a16:creationId xmlns:a16="http://schemas.microsoft.com/office/drawing/2014/main" id="{DF4F6D11-E462-B6AE-59EE-23A0C910D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238" r="9521"/>
          <a:stretch/>
        </p:blipFill>
        <p:spPr bwMode="auto">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8" descr="Icône Demi-soleil Et Plein Soleil. Illustration De Symbole De Vecteur ...">
            <a:extLst>
              <a:ext uri="{FF2B5EF4-FFF2-40B4-BE49-F238E27FC236}">
                <a16:creationId xmlns:a16="http://schemas.microsoft.com/office/drawing/2014/main" id="{E5B844D7-EDBF-3CA3-F062-C214D40FEC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 r="31710"/>
          <a:stretch/>
        </p:blipFill>
        <p:spPr bwMode="auto">
          <a:xfrm>
            <a:off x="1640581" y="5593426"/>
            <a:ext cx="2161687" cy="806604"/>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171C377F-CC29-A018-71A4-B42BC5F7F3CC}"/>
              </a:ext>
            </a:extLst>
          </p:cNvPr>
          <p:cNvSpPr/>
          <p:nvPr/>
        </p:nvSpPr>
        <p:spPr>
          <a:xfrm>
            <a:off x="4511251" y="4527917"/>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2€</a:t>
            </a:r>
          </a:p>
        </p:txBody>
      </p:sp>
    </p:spTree>
    <p:extLst>
      <p:ext uri="{BB962C8B-B14F-4D97-AF65-F5344CB8AC3E}">
        <p14:creationId xmlns:p14="http://schemas.microsoft.com/office/powerpoint/2010/main" val="9902464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719C03-4268-E125-F825-005CC5A0C9E5}"/>
              </a:ext>
            </a:extLst>
          </p:cNvPr>
          <p:cNvSpPr>
            <a:spLocks noGrp="1"/>
          </p:cNvSpPr>
          <p:nvPr>
            <p:ph type="title"/>
          </p:nvPr>
        </p:nvSpPr>
        <p:spPr>
          <a:xfrm>
            <a:off x="640080" y="325369"/>
            <a:ext cx="4368602" cy="1956841"/>
          </a:xfrm>
        </p:spPr>
        <p:txBody>
          <a:bodyPr anchor="b">
            <a:normAutofit/>
          </a:bodyPr>
          <a:lstStyle/>
          <a:p>
            <a:r>
              <a:rPr lang="es-ES" sz="2400" b="1" i="1" cap="all" dirty="0" err="1">
                <a:effectLst/>
                <a:latin typeface="ui-sans-serif"/>
              </a:rPr>
              <a:t>Dahlia</a:t>
            </a:r>
            <a:r>
              <a:rPr lang="es-ES" sz="2400" b="1" i="1" cap="all" dirty="0">
                <a:effectLst/>
                <a:latin typeface="ui-sans-serif"/>
              </a:rPr>
              <a:t> </a:t>
            </a:r>
            <a:r>
              <a:rPr lang="es-ES" sz="2400" b="1" i="1" cap="all" dirty="0" err="1">
                <a:effectLst/>
                <a:latin typeface="ui-sans-serif"/>
              </a:rPr>
              <a:t>hybrida</a:t>
            </a:r>
            <a:r>
              <a:rPr lang="es-ES" sz="2400" b="1" i="1" cap="all" dirty="0">
                <a:effectLst/>
                <a:latin typeface="ui-sans-serif"/>
              </a:rPr>
              <a:t> Imagine </a:t>
            </a:r>
            <a:r>
              <a:rPr lang="es-ES" sz="2400" b="1" i="1" cap="all" dirty="0" err="1">
                <a:effectLst/>
                <a:latin typeface="ui-sans-serif"/>
              </a:rPr>
              <a:t>Power</a:t>
            </a:r>
            <a:r>
              <a:rPr lang="es-ES" sz="2400" b="1" i="1" cap="all" dirty="0">
                <a:effectLst/>
                <a:latin typeface="ui-sans-serif"/>
              </a:rPr>
              <a:t> Red®</a:t>
            </a:r>
            <a:br>
              <a:rPr lang="es-ES" sz="2400" b="1" i="1" cap="all" dirty="0">
                <a:effectLst/>
                <a:latin typeface="ui-sans-serif"/>
              </a:rPr>
            </a:br>
            <a:endParaRPr lang="fr-BE" sz="5400" dirty="0"/>
          </a:p>
        </p:txBody>
      </p:sp>
      <p:sp>
        <p:nvSpPr>
          <p:cNvPr id="4102" name="Content Placeholder 4101">
            <a:extLst>
              <a:ext uri="{FF2B5EF4-FFF2-40B4-BE49-F238E27FC236}">
                <a16:creationId xmlns:a16="http://schemas.microsoft.com/office/drawing/2014/main" id="{392F7C1C-0B40-5661-422C-515E9E4D7B64}"/>
              </a:ext>
            </a:extLst>
          </p:cNvPr>
          <p:cNvSpPr>
            <a:spLocks noGrp="1"/>
          </p:cNvSpPr>
          <p:nvPr>
            <p:ph idx="1"/>
          </p:nvPr>
        </p:nvSpPr>
        <p:spPr>
          <a:xfrm>
            <a:off x="702586" y="1644054"/>
            <a:ext cx="4243589" cy="3320668"/>
          </a:xfrm>
        </p:spPr>
        <p:txBody>
          <a:bodyPr>
            <a:normAutofit/>
          </a:bodyPr>
          <a:lstStyle/>
          <a:p>
            <a:pPr marL="0" indent="0">
              <a:buNone/>
            </a:pPr>
            <a:r>
              <a:rPr lang="fr-FR" sz="2200" dirty="0"/>
              <a:t>Cette toute nouvelle série de Dahlias comprend de nombreuses couleurs vives. Ils constituent des plantes incroyables et sont magnifiques dans les conteneurs ou le long des bordures. Pour les grands contenants jusqu'à 19 cm.</a:t>
            </a:r>
            <a:endParaRPr lang="en-US" sz="2200" dirty="0"/>
          </a:p>
        </p:txBody>
      </p:sp>
      <p:pic>
        <p:nvPicPr>
          <p:cNvPr id="4098" name="Picture 2" descr="Une image contenant plante, fleur, pétale, Plante annuelle&#10;&#10;Description générée automatiquement">
            <a:extLst>
              <a:ext uri="{FF2B5EF4-FFF2-40B4-BE49-F238E27FC236}">
                <a16:creationId xmlns:a16="http://schemas.microsoft.com/office/drawing/2014/main" id="{21E658DB-0D9E-944C-A60B-83515E41D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3" descr="enum.height.height">
            <a:extLst>
              <a:ext uri="{FF2B5EF4-FFF2-40B4-BE49-F238E27FC236}">
                <a16:creationId xmlns:a16="http://schemas.microsoft.com/office/drawing/2014/main" id="{5D42C1A0-C211-8BEE-050E-33FA48C5EB8E}"/>
              </a:ext>
            </a:extLst>
          </p:cNvPr>
          <p:cNvSpPr>
            <a:spLocks noChangeAspect="1" noChangeArrowheads="1"/>
          </p:cNvSpPr>
          <p:nvPr/>
        </p:nvSpPr>
        <p:spPr bwMode="auto">
          <a:xfrm>
            <a:off x="4215384" y="606890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6" name="Picture 8" descr="Icône Demi-soleil Et Plein Soleil. Illustration De Symbole De Vecteur ...">
            <a:extLst>
              <a:ext uri="{FF2B5EF4-FFF2-40B4-BE49-F238E27FC236}">
                <a16:creationId xmlns:a16="http://schemas.microsoft.com/office/drawing/2014/main" id="{CB32E3C0-58D4-721C-59F0-D889092D29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 r="31710"/>
          <a:stretch/>
        </p:blipFill>
        <p:spPr bwMode="auto">
          <a:xfrm>
            <a:off x="1016232" y="4937625"/>
            <a:ext cx="3199152" cy="1193720"/>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DAD4152C-ED92-2E73-BBBF-FDE6D9EC422F}"/>
              </a:ext>
            </a:extLst>
          </p:cNvPr>
          <p:cNvSpPr/>
          <p:nvPr/>
        </p:nvSpPr>
        <p:spPr>
          <a:xfrm>
            <a:off x="4518404" y="5471564"/>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2€</a:t>
            </a:r>
          </a:p>
        </p:txBody>
      </p:sp>
    </p:spTree>
    <p:extLst>
      <p:ext uri="{BB962C8B-B14F-4D97-AF65-F5344CB8AC3E}">
        <p14:creationId xmlns:p14="http://schemas.microsoft.com/office/powerpoint/2010/main" val="25629254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192F8D-005E-382A-ADD1-4FF76141225B}"/>
              </a:ext>
            </a:extLst>
          </p:cNvPr>
          <p:cNvSpPr>
            <a:spLocks noGrp="1"/>
          </p:cNvSpPr>
          <p:nvPr>
            <p:ph type="title"/>
          </p:nvPr>
        </p:nvSpPr>
        <p:spPr>
          <a:xfrm>
            <a:off x="838201" y="365125"/>
            <a:ext cx="5251316" cy="1807305"/>
          </a:xfrm>
        </p:spPr>
        <p:txBody>
          <a:bodyPr>
            <a:normAutofit/>
          </a:bodyPr>
          <a:lstStyle/>
          <a:p>
            <a:r>
              <a:rPr lang="fr-BE" b="1" i="1" cap="all" dirty="0">
                <a:effectLst/>
                <a:latin typeface="ui-sans-serif"/>
              </a:rPr>
              <a:t>Dahlia hybrida Mystic Fantasy® ®</a:t>
            </a:r>
            <a:br>
              <a:rPr lang="fr-BE" b="1" i="1" cap="all" dirty="0">
                <a:effectLst/>
                <a:latin typeface="ui-sans-serif"/>
              </a:rPr>
            </a:br>
            <a:endParaRPr lang="fr-BE" dirty="0"/>
          </a:p>
        </p:txBody>
      </p:sp>
      <p:sp>
        <p:nvSpPr>
          <p:cNvPr id="3" name="Espace réservé du contenu 2">
            <a:extLst>
              <a:ext uri="{FF2B5EF4-FFF2-40B4-BE49-F238E27FC236}">
                <a16:creationId xmlns:a16="http://schemas.microsoft.com/office/drawing/2014/main" id="{3D3375A1-3DE4-C7F8-87EA-84C3697E585C}"/>
              </a:ext>
            </a:extLst>
          </p:cNvPr>
          <p:cNvSpPr>
            <a:spLocks noGrp="1"/>
          </p:cNvSpPr>
          <p:nvPr>
            <p:ph idx="1"/>
          </p:nvPr>
        </p:nvSpPr>
        <p:spPr>
          <a:xfrm>
            <a:off x="838201" y="1617304"/>
            <a:ext cx="4619621" cy="3843666"/>
          </a:xfrm>
        </p:spPr>
        <p:txBody>
          <a:bodyPr>
            <a:normAutofit/>
          </a:bodyPr>
          <a:lstStyle/>
          <a:p>
            <a:pPr marL="0" indent="0" algn="just">
              <a:buNone/>
            </a:pPr>
            <a:r>
              <a:rPr lang="fr-FR" sz="2000" dirty="0"/>
              <a:t>Mystic est excellent pour les grands pots. Des plantes très saines et fortes avec une belle feuille foncée. Idéales à offrir à la fin de la saison de printemps. Elles fleurissent continuellement jusqu'à la fin de l'automne.</a:t>
            </a:r>
            <a:endParaRPr lang="fr-BE" sz="2000" dirty="0"/>
          </a:p>
        </p:txBody>
      </p:sp>
      <p:pic>
        <p:nvPicPr>
          <p:cNvPr id="5122" name="Picture 2" descr="Dahlia hybrida Fantasy">
            <a:extLst>
              <a:ext uri="{FF2B5EF4-FFF2-40B4-BE49-F238E27FC236}">
                <a16:creationId xmlns:a16="http://schemas.microsoft.com/office/drawing/2014/main" id="{49768671-65AD-6F34-E603-9F8E5EB84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51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3" descr="enum.height.height">
            <a:extLst>
              <a:ext uri="{FF2B5EF4-FFF2-40B4-BE49-F238E27FC236}">
                <a16:creationId xmlns:a16="http://schemas.microsoft.com/office/drawing/2014/main" id="{086069E8-7AB6-2DE4-6FFB-8579115E530C}"/>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6" name="Picture 8" descr="Icône Demi-soleil Et Plein Soleil. Illustration De Symbole De Vecteur ...">
            <a:extLst>
              <a:ext uri="{FF2B5EF4-FFF2-40B4-BE49-F238E27FC236}">
                <a16:creationId xmlns:a16="http://schemas.microsoft.com/office/drawing/2014/main" id="{B3C711DD-657B-21BF-D4A1-DEF4D961EC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 r="31710"/>
          <a:stretch/>
        </p:blipFill>
        <p:spPr bwMode="auto">
          <a:xfrm>
            <a:off x="1440835" y="4171582"/>
            <a:ext cx="3199152" cy="1193720"/>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
        <p:nvSpPr>
          <p:cNvPr id="7" name="Explosion : 8 points 6">
            <a:extLst>
              <a:ext uri="{FF2B5EF4-FFF2-40B4-BE49-F238E27FC236}">
                <a16:creationId xmlns:a16="http://schemas.microsoft.com/office/drawing/2014/main" id="{01455745-1CE9-47F2-FB62-870EE95B78B0}"/>
              </a:ext>
            </a:extLst>
          </p:cNvPr>
          <p:cNvSpPr/>
          <p:nvPr/>
        </p:nvSpPr>
        <p:spPr>
          <a:xfrm>
            <a:off x="5815333" y="4685571"/>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2€</a:t>
            </a:r>
          </a:p>
        </p:txBody>
      </p:sp>
    </p:spTree>
    <p:extLst>
      <p:ext uri="{BB962C8B-B14F-4D97-AF65-F5344CB8AC3E}">
        <p14:creationId xmlns:p14="http://schemas.microsoft.com/office/powerpoint/2010/main" val="27635028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AD63C7-EBCB-9542-7049-42CD641ABD69}"/>
              </a:ext>
            </a:extLst>
          </p:cNvPr>
          <p:cNvSpPr>
            <a:spLocks noGrp="1"/>
          </p:cNvSpPr>
          <p:nvPr>
            <p:ph type="title"/>
          </p:nvPr>
        </p:nvSpPr>
        <p:spPr/>
        <p:txBody>
          <a:bodyPr/>
          <a:lstStyle/>
          <a:p>
            <a:r>
              <a:rPr lang="fr-BE" dirty="0"/>
              <a:t>Dahlia hybrida </a:t>
            </a:r>
            <a:r>
              <a:rPr lang="fr-BE" dirty="0" err="1"/>
              <a:t>Dahlietta</a:t>
            </a:r>
            <a:r>
              <a:rPr lang="fr-BE" dirty="0"/>
              <a:t> Select Patty </a:t>
            </a:r>
          </a:p>
        </p:txBody>
      </p:sp>
      <p:sp>
        <p:nvSpPr>
          <p:cNvPr id="3" name="Espace réservé du contenu 2">
            <a:extLst>
              <a:ext uri="{FF2B5EF4-FFF2-40B4-BE49-F238E27FC236}">
                <a16:creationId xmlns:a16="http://schemas.microsoft.com/office/drawing/2014/main" id="{6495C3DA-46E9-66DE-26BB-D52E636AB6A5}"/>
              </a:ext>
            </a:extLst>
          </p:cNvPr>
          <p:cNvSpPr>
            <a:spLocks noGrp="1"/>
          </p:cNvSpPr>
          <p:nvPr>
            <p:ph idx="1"/>
          </p:nvPr>
        </p:nvSpPr>
        <p:spPr>
          <a:xfrm>
            <a:off x="6100401" y="1567543"/>
            <a:ext cx="2866317" cy="4588629"/>
          </a:xfrm>
        </p:spPr>
        <p:txBody>
          <a:bodyPr/>
          <a:lstStyle/>
          <a:p>
            <a:pPr marL="0" indent="0" algn="just">
              <a:buNone/>
            </a:pPr>
            <a:r>
              <a:rPr lang="fr-FR" b="0" i="0" dirty="0">
                <a:solidFill>
                  <a:srgbClr val="6B7280"/>
                </a:solidFill>
                <a:effectLst/>
                <a:latin typeface="ui-sans-serif"/>
              </a:rPr>
              <a:t>La série </a:t>
            </a:r>
            <a:r>
              <a:rPr lang="fr-FR" b="0" i="0" dirty="0" err="1">
                <a:solidFill>
                  <a:srgbClr val="6B7280"/>
                </a:solidFill>
                <a:effectLst/>
                <a:latin typeface="ui-sans-serif"/>
              </a:rPr>
              <a:t>Dahlietta</a:t>
            </a:r>
            <a:r>
              <a:rPr lang="fr-FR" b="0" i="0" dirty="0">
                <a:solidFill>
                  <a:srgbClr val="6B7280"/>
                </a:solidFill>
                <a:effectLst/>
                <a:latin typeface="ui-sans-serif"/>
              </a:rPr>
              <a:t> se compose de couleurs qui sont bien assorties en termes de période de floraison et de port de la plante. Les plantes ne nécessitent presque aucun produit nanifiant et sont idéales pour une production dense en pot.</a:t>
            </a:r>
            <a:endParaRPr lang="fr-BE" dirty="0"/>
          </a:p>
        </p:txBody>
      </p:sp>
      <p:pic>
        <p:nvPicPr>
          <p:cNvPr id="22530" name="Picture 2" descr="Dahlia hybrida ®">
            <a:extLst>
              <a:ext uri="{FF2B5EF4-FFF2-40B4-BE49-F238E27FC236}">
                <a16:creationId xmlns:a16="http://schemas.microsoft.com/office/drawing/2014/main" id="{C1D58BA8-A782-87B1-DE2F-68DF6C009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17" y="2415381"/>
            <a:ext cx="47625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cône Demi-soleil Et Plein Soleil. Illustration De Symbole De Vecteur ...">
            <a:extLst>
              <a:ext uri="{FF2B5EF4-FFF2-40B4-BE49-F238E27FC236}">
                <a16:creationId xmlns:a16="http://schemas.microsoft.com/office/drawing/2014/main" id="{7E9DB150-12EA-765D-9E9D-2CD0B0061C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3005"/>
          <a:stretch/>
        </p:blipFill>
        <p:spPr bwMode="auto">
          <a:xfrm>
            <a:off x="5730817" y="4418646"/>
            <a:ext cx="3761448" cy="1403656"/>
          </a:xfrm>
          <a:prstGeom prst="rect">
            <a:avLst/>
          </a:prstGeom>
          <a:noFill/>
          <a:extLst>
            <a:ext uri="{909E8E84-426E-40DD-AFC4-6F175D3DCCD1}">
              <a14:hiddenFill xmlns:a14="http://schemas.microsoft.com/office/drawing/2010/main">
                <a:solidFill>
                  <a:srgbClr val="FFFFFF"/>
                </a:solidFill>
              </a14:hiddenFill>
            </a:ext>
          </a:extLst>
        </p:spPr>
      </p:pic>
      <p:sp>
        <p:nvSpPr>
          <p:cNvPr id="5" name="Explosion : 8 points 4">
            <a:extLst>
              <a:ext uri="{FF2B5EF4-FFF2-40B4-BE49-F238E27FC236}">
                <a16:creationId xmlns:a16="http://schemas.microsoft.com/office/drawing/2014/main" id="{A64911AB-DCD5-6592-FBB3-359D1CE8608B}"/>
              </a:ext>
            </a:extLst>
          </p:cNvPr>
          <p:cNvSpPr/>
          <p:nvPr/>
        </p:nvSpPr>
        <p:spPr>
          <a:xfrm>
            <a:off x="4556675" y="5058579"/>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2€</a:t>
            </a:r>
          </a:p>
        </p:txBody>
      </p:sp>
    </p:spTree>
    <p:extLst>
      <p:ext uri="{BB962C8B-B14F-4D97-AF65-F5344CB8AC3E}">
        <p14:creationId xmlns:p14="http://schemas.microsoft.com/office/powerpoint/2010/main" val="3379084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6CAA3E-222F-66AF-2A4A-510544F24EBC}"/>
              </a:ext>
            </a:extLst>
          </p:cNvPr>
          <p:cNvSpPr>
            <a:spLocks noGrp="1"/>
          </p:cNvSpPr>
          <p:nvPr>
            <p:ph type="title"/>
          </p:nvPr>
        </p:nvSpPr>
        <p:spPr>
          <a:xfrm>
            <a:off x="7163424" y="588819"/>
            <a:ext cx="4140014" cy="1330839"/>
          </a:xfrm>
        </p:spPr>
        <p:txBody>
          <a:bodyPr>
            <a:normAutofit fontScale="90000"/>
          </a:bodyPr>
          <a:lstStyle/>
          <a:p>
            <a:r>
              <a:rPr lang="fr-BE" b="1" i="1" cap="all" dirty="0">
                <a:effectLst/>
                <a:latin typeface="ui-sans-serif"/>
              </a:rPr>
              <a:t>Fragaria ananassa Sweet Triathlon</a:t>
            </a:r>
            <a:br>
              <a:rPr lang="fr-BE" b="1" i="1" cap="all" dirty="0">
                <a:effectLst/>
                <a:latin typeface="ui-sans-serif"/>
              </a:rPr>
            </a:br>
            <a:endParaRPr lang="fr-BE" dirty="0"/>
          </a:p>
        </p:txBody>
      </p:sp>
      <p:sp>
        <p:nvSpPr>
          <p:cNvPr id="3" name="Espace réservé du contenu 2">
            <a:extLst>
              <a:ext uri="{FF2B5EF4-FFF2-40B4-BE49-F238E27FC236}">
                <a16:creationId xmlns:a16="http://schemas.microsoft.com/office/drawing/2014/main" id="{99976D10-25F8-0DD6-D2F7-AA1B93559302}"/>
              </a:ext>
            </a:extLst>
          </p:cNvPr>
          <p:cNvSpPr>
            <a:spLocks noGrp="1"/>
          </p:cNvSpPr>
          <p:nvPr>
            <p:ph idx="1"/>
          </p:nvPr>
        </p:nvSpPr>
        <p:spPr>
          <a:xfrm>
            <a:off x="6638978" y="2202425"/>
            <a:ext cx="4140013" cy="3908586"/>
          </a:xfrm>
        </p:spPr>
        <p:txBody>
          <a:bodyPr>
            <a:normAutofit/>
          </a:bodyPr>
          <a:lstStyle/>
          <a:p>
            <a:pPr marL="0" indent="0" algn="just">
              <a:buNone/>
            </a:pPr>
            <a:r>
              <a:rPr lang="fr-FR" sz="2000" dirty="0" err="1"/>
              <a:t>Triatlon</a:t>
            </a:r>
            <a:r>
              <a:rPr lang="fr-FR" sz="2000" dirty="0"/>
              <a:t> a été amélioré pour suspensions. Disponible avec des fleurs blanches ou rose clair. Les deux sont précoces et produisent des fruits aromatiques jusqu'en automne. Forme de jolies pousses très longues.</a:t>
            </a:r>
            <a:endParaRPr lang="fr-BE" sz="2000" dirty="0"/>
          </a:p>
        </p:txBody>
      </p:sp>
      <p:pic>
        <p:nvPicPr>
          <p:cNvPr id="6146" name="Picture 2" descr="Fragaria ananassa Sweet Triathlon">
            <a:extLst>
              <a:ext uri="{FF2B5EF4-FFF2-40B4-BE49-F238E27FC236}">
                <a16:creationId xmlns:a16="http://schemas.microsoft.com/office/drawing/2014/main" id="{C147718F-D53A-75CE-2D88-258219F446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33" r="-2" b="-2"/>
          <a:stretch/>
        </p:blipFill>
        <p:spPr bwMode="auto">
          <a:xfrm>
            <a:off x="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AutoShape 3" descr="enum.height.height">
            <a:extLst>
              <a:ext uri="{FF2B5EF4-FFF2-40B4-BE49-F238E27FC236}">
                <a16:creationId xmlns:a16="http://schemas.microsoft.com/office/drawing/2014/main" id="{E77B5894-AA5F-8C97-9AB0-D66D0B8F621E}"/>
              </a:ext>
            </a:extLst>
          </p:cNvPr>
          <p:cNvSpPr>
            <a:spLocks noChangeAspect="1" noChangeArrowheads="1"/>
          </p:cNvSpPr>
          <p:nvPr/>
        </p:nvSpPr>
        <p:spPr bwMode="auto">
          <a:xfrm>
            <a:off x="0" y="-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5" name="Rectangle 4">
            <a:extLst>
              <a:ext uri="{FF2B5EF4-FFF2-40B4-BE49-F238E27FC236}">
                <a16:creationId xmlns:a16="http://schemas.microsoft.com/office/drawing/2014/main" id="{A5E02651-2A69-3DBC-4AD9-22E68E4D6243}"/>
              </a:ext>
            </a:extLst>
          </p:cNvPr>
          <p:cNvSpPr>
            <a:spLocks noChangeArrowheads="1"/>
          </p:cNvSpPr>
          <p:nvPr/>
        </p:nvSpPr>
        <p:spPr bwMode="auto">
          <a:xfrm>
            <a:off x="6901711" y="6111011"/>
            <a:ext cx="4663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a:ln>
                  <a:noFill/>
                </a:ln>
                <a:solidFill>
                  <a:srgbClr val="000000"/>
                </a:solidFill>
                <a:effectLst/>
                <a:latin typeface="ui-sans-serif"/>
              </a:rPr>
              <a:t>20 - 30 cm</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6" name="Picture 8" descr="Icône Demi-soleil Et Plein Soleil. Illustration De Symbole De Vecteur ...">
            <a:extLst>
              <a:ext uri="{FF2B5EF4-FFF2-40B4-BE49-F238E27FC236}">
                <a16:creationId xmlns:a16="http://schemas.microsoft.com/office/drawing/2014/main" id="{82166B40-0E4F-EDFB-5D6F-2B97A1BDA9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1" r="64344"/>
          <a:stretch/>
        </p:blipFill>
        <p:spPr bwMode="auto">
          <a:xfrm>
            <a:off x="6901711" y="5381513"/>
            <a:ext cx="1640894" cy="1193720"/>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
        <p:nvSpPr>
          <p:cNvPr id="7" name="Explosion : 8 points 6">
            <a:extLst>
              <a:ext uri="{FF2B5EF4-FFF2-40B4-BE49-F238E27FC236}">
                <a16:creationId xmlns:a16="http://schemas.microsoft.com/office/drawing/2014/main" id="{F8BEED23-9921-1F20-B973-906F4DE1AFF6}"/>
              </a:ext>
            </a:extLst>
          </p:cNvPr>
          <p:cNvSpPr/>
          <p:nvPr/>
        </p:nvSpPr>
        <p:spPr>
          <a:xfrm>
            <a:off x="5726509" y="4818660"/>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2€</a:t>
            </a:r>
          </a:p>
        </p:txBody>
      </p:sp>
    </p:spTree>
    <p:extLst>
      <p:ext uri="{BB962C8B-B14F-4D97-AF65-F5344CB8AC3E}">
        <p14:creationId xmlns:p14="http://schemas.microsoft.com/office/powerpoint/2010/main" val="2872527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7746A1-32CF-5F3B-F93B-3BF59BDFE7C1}"/>
              </a:ext>
            </a:extLst>
          </p:cNvPr>
          <p:cNvSpPr>
            <a:spLocks noGrp="1"/>
          </p:cNvSpPr>
          <p:nvPr>
            <p:ph type="title"/>
          </p:nvPr>
        </p:nvSpPr>
        <p:spPr/>
        <p:txBody>
          <a:bodyPr/>
          <a:lstStyle/>
          <a:p>
            <a:r>
              <a:rPr lang="fr-BE" dirty="0" err="1"/>
              <a:t>Petunia</a:t>
            </a:r>
            <a:r>
              <a:rPr lang="fr-BE" dirty="0"/>
              <a:t> hybrida Dance Magenta Mambo </a:t>
            </a:r>
          </a:p>
        </p:txBody>
      </p:sp>
      <p:pic>
        <p:nvPicPr>
          <p:cNvPr id="8194" name="Picture 2" descr="null ™">
            <a:extLst>
              <a:ext uri="{FF2B5EF4-FFF2-40B4-BE49-F238E27FC236}">
                <a16:creationId xmlns:a16="http://schemas.microsoft.com/office/drawing/2014/main" id="{5D370A2F-C493-8201-3257-0A8ED8A7EA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27086" y="2095274"/>
            <a:ext cx="3881437" cy="388143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0074AC6F-5617-5830-8BC3-9D2CDD0F0D20}"/>
              </a:ext>
            </a:extLst>
          </p:cNvPr>
          <p:cNvSpPr txBox="1"/>
          <p:nvPr/>
        </p:nvSpPr>
        <p:spPr>
          <a:xfrm>
            <a:off x="1201228" y="1957568"/>
            <a:ext cx="2482251" cy="2862322"/>
          </a:xfrm>
          <a:prstGeom prst="rect">
            <a:avLst/>
          </a:prstGeom>
          <a:noFill/>
        </p:spPr>
        <p:txBody>
          <a:bodyPr wrap="square">
            <a:spAutoFit/>
          </a:bodyPr>
          <a:lstStyle/>
          <a:p>
            <a:r>
              <a:rPr lang="fr-FR" b="0" i="0" dirty="0">
                <a:solidFill>
                  <a:srgbClr val="6B7280"/>
                </a:solidFill>
                <a:effectLst/>
                <a:latin typeface="ui-sans-serif"/>
              </a:rPr>
              <a:t>La série </a:t>
            </a:r>
            <a:r>
              <a:rPr lang="fr-FR" b="0" i="0" dirty="0" err="1">
                <a:solidFill>
                  <a:srgbClr val="6B7280"/>
                </a:solidFill>
                <a:effectLst/>
                <a:latin typeface="ui-sans-serif"/>
              </a:rPr>
              <a:t>Splash</a:t>
            </a:r>
            <a:r>
              <a:rPr lang="fr-FR" b="0" i="0" dirty="0">
                <a:solidFill>
                  <a:srgbClr val="6B7280"/>
                </a:solidFill>
                <a:effectLst/>
                <a:latin typeface="ui-sans-serif"/>
              </a:rPr>
              <a:t> Dance se distingue par un motif moucheté unique. Cette variété a été testée pour s'assurer que le motif est maintenu même par temps chaud. De plus, la série </a:t>
            </a:r>
            <a:r>
              <a:rPr lang="fr-FR" b="0" i="0" dirty="0" err="1">
                <a:solidFill>
                  <a:srgbClr val="6B7280"/>
                </a:solidFill>
                <a:effectLst/>
                <a:latin typeface="ui-sans-serif"/>
              </a:rPr>
              <a:t>Splash</a:t>
            </a:r>
            <a:r>
              <a:rPr lang="fr-FR" b="0" i="0" dirty="0">
                <a:solidFill>
                  <a:srgbClr val="6B7280"/>
                </a:solidFill>
                <a:effectLst/>
                <a:latin typeface="ui-sans-serif"/>
              </a:rPr>
              <a:t> Dance fleurit suffisamment tôt pour tous les marchés.</a:t>
            </a:r>
            <a:endParaRPr lang="fr-BE" dirty="0"/>
          </a:p>
        </p:txBody>
      </p:sp>
      <p:pic>
        <p:nvPicPr>
          <p:cNvPr id="6" name="Picture 8" descr="Icône Demi-soleil Et Plein Soleil. Illustration De Symbole De Vecteur ...">
            <a:extLst>
              <a:ext uri="{FF2B5EF4-FFF2-40B4-BE49-F238E27FC236}">
                <a16:creationId xmlns:a16="http://schemas.microsoft.com/office/drawing/2014/main" id="{B0FB9381-409C-F1F0-29F0-4148031747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7904"/>
          <a:stretch/>
        </p:blipFill>
        <p:spPr bwMode="auto">
          <a:xfrm>
            <a:off x="3173610" y="5097776"/>
            <a:ext cx="1802058" cy="1403656"/>
          </a:xfrm>
          <a:prstGeom prst="rect">
            <a:avLst/>
          </a:prstGeom>
          <a:noFill/>
          <a:extLst>
            <a:ext uri="{909E8E84-426E-40DD-AFC4-6F175D3DCCD1}">
              <a14:hiddenFill xmlns:a14="http://schemas.microsoft.com/office/drawing/2010/main">
                <a:solidFill>
                  <a:srgbClr val="FFFFFF"/>
                </a:solidFill>
              </a14:hiddenFill>
            </a:ext>
          </a:extLst>
        </p:spPr>
      </p:pic>
      <p:sp>
        <p:nvSpPr>
          <p:cNvPr id="3" name="Explosion : 8 points 2">
            <a:extLst>
              <a:ext uri="{FF2B5EF4-FFF2-40B4-BE49-F238E27FC236}">
                <a16:creationId xmlns:a16="http://schemas.microsoft.com/office/drawing/2014/main" id="{ADB91F1F-66B4-41D2-D63E-3007C270BB89}"/>
              </a:ext>
            </a:extLst>
          </p:cNvPr>
          <p:cNvSpPr/>
          <p:nvPr/>
        </p:nvSpPr>
        <p:spPr>
          <a:xfrm>
            <a:off x="7510516" y="4927601"/>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2864490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CAA5BC-105E-4155-E3B2-BEC155664138}"/>
              </a:ext>
            </a:extLst>
          </p:cNvPr>
          <p:cNvSpPr>
            <a:spLocks noGrp="1"/>
          </p:cNvSpPr>
          <p:nvPr>
            <p:ph type="title"/>
          </p:nvPr>
        </p:nvSpPr>
        <p:spPr>
          <a:xfrm>
            <a:off x="4797501" y="329184"/>
            <a:ext cx="4639797" cy="3250778"/>
          </a:xfrm>
        </p:spPr>
        <p:txBody>
          <a:bodyPr anchor="b">
            <a:normAutofit fontScale="90000"/>
          </a:bodyPr>
          <a:lstStyle/>
          <a:p>
            <a:r>
              <a:rPr lang="fr-FR" sz="5400" dirty="0"/>
              <a:t>PETUNIA SPLASH DANCE MOON WALK </a:t>
            </a:r>
            <a:endParaRPr lang="fr-BE" sz="5400" dirty="0"/>
          </a:p>
        </p:txBody>
      </p:sp>
      <p:pic>
        <p:nvPicPr>
          <p:cNvPr id="51202" name="Picture 2">
            <a:extLst>
              <a:ext uri="{FF2B5EF4-FFF2-40B4-BE49-F238E27FC236}">
                <a16:creationId xmlns:a16="http://schemas.microsoft.com/office/drawing/2014/main" id="{83EBF1D7-CC2A-64BF-2BA0-E44D5413A7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2392" y="1035170"/>
            <a:ext cx="3907536" cy="3907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cône Demi-soleil Et Plein Soleil. Illustration De Symbole De Vecteur ...">
            <a:extLst>
              <a:ext uri="{FF2B5EF4-FFF2-40B4-BE49-F238E27FC236}">
                <a16:creationId xmlns:a16="http://schemas.microsoft.com/office/drawing/2014/main" id="{3A9F6B13-A30F-0AB6-9327-B03FDB9C68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64840"/>
          <a:stretch/>
        </p:blipFill>
        <p:spPr bwMode="auto">
          <a:xfrm>
            <a:off x="1202144" y="4942706"/>
            <a:ext cx="2388031" cy="1698024"/>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 8 points 3">
            <a:extLst>
              <a:ext uri="{FF2B5EF4-FFF2-40B4-BE49-F238E27FC236}">
                <a16:creationId xmlns:a16="http://schemas.microsoft.com/office/drawing/2014/main" id="{90626FB9-18D7-DECB-90DE-01482A86D04B}"/>
              </a:ext>
            </a:extLst>
          </p:cNvPr>
          <p:cNvSpPr/>
          <p:nvPr/>
        </p:nvSpPr>
        <p:spPr>
          <a:xfrm>
            <a:off x="3590175" y="3579962"/>
            <a:ext cx="1436915" cy="1292351"/>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1,5€</a:t>
            </a:r>
          </a:p>
        </p:txBody>
      </p:sp>
    </p:spTree>
    <p:extLst>
      <p:ext uri="{BB962C8B-B14F-4D97-AF65-F5344CB8AC3E}">
        <p14:creationId xmlns:p14="http://schemas.microsoft.com/office/powerpoint/2010/main" val="1942115076"/>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2947</Words>
  <Application>Microsoft Office PowerPoint</Application>
  <PresentationFormat>Grand écran</PresentationFormat>
  <Paragraphs>215</Paragraphs>
  <Slides>77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77</vt:i4>
      </vt:variant>
    </vt:vector>
  </HeadingPairs>
  <TitlesOfParts>
    <vt:vector size="82" baseType="lpstr">
      <vt:lpstr>Arial</vt:lpstr>
      <vt:lpstr>Trebuchet MS</vt:lpstr>
      <vt:lpstr>ui-sans-serif</vt:lpstr>
      <vt:lpstr>Wingdings 3</vt:lpstr>
      <vt:lpstr>Facette</vt:lpstr>
      <vt:lpstr>Vente de plantes 2026 à l’ICPP </vt:lpstr>
      <vt:lpstr>Echinacea purpurea Green Jewel </vt:lpstr>
      <vt:lpstr>Echinacea purpurea Sunseekers Scarlet</vt:lpstr>
      <vt:lpstr>Petunia Supertunia Vista Paradise </vt:lpstr>
      <vt:lpstr>Petunia hybrida Crazytunia Black &amp; White </vt:lpstr>
      <vt:lpstr>Petunia hybrida Surfinia Sweet Pink </vt:lpstr>
      <vt:lpstr>Petunia hybrida Surfinia Trailing Big Pink </vt:lpstr>
      <vt:lpstr>Petunia hybrida Dance Magenta Mambo </vt:lpstr>
      <vt:lpstr>PETUNIA SPLASH DANCE MOON WALK </vt:lpstr>
      <vt:lpstr>PETUNIA SUPERTUNIA BORDAUX PURPLE VEIN </vt:lpstr>
      <vt:lpstr>PETUNIA SUPERTUNIA CHOCOLINA </vt:lpstr>
      <vt:lpstr>PETUNIA SUPERTUNIA VISTA PARADISE </vt:lpstr>
      <vt:lpstr>PETUNIA RAY BLACK </vt:lpstr>
      <vt:lpstr>Lobelia speciosa Starship Scarlet </vt:lpstr>
      <vt:lpstr>LOBELIA HOT WATHER BLUE </vt:lpstr>
      <vt:lpstr>Thunbergia alata Sunny Susy Red Orange </vt:lpstr>
      <vt:lpstr>Osteospermum Ecklonis Senorita Davina </vt:lpstr>
      <vt:lpstr>Osteospermum Ecklonis Senorita Sevilla </vt:lpstr>
      <vt:lpstr>Osteospermum Ecklonis Senorita Tanja Improved </vt:lpstr>
      <vt:lpstr>Coleus Blumei Copinto Caipirinha </vt:lpstr>
      <vt:lpstr>Dianthus hybrida Beauties Roussey </vt:lpstr>
      <vt:lpstr>Diascia barberae Breezee Appleblososom </vt:lpstr>
      <vt:lpstr>Erodium X variable Bishops Form Rose </vt:lpstr>
      <vt:lpstr>Euphorbia Diamond Frost</vt:lpstr>
      <vt:lpstr>Heuchera Splashberry </vt:lpstr>
      <vt:lpstr>Heucherella Buttered Rum </vt:lpstr>
      <vt:lpstr>Impatiens Musica Elegant Red </vt:lpstr>
      <vt:lpstr>IMPATIENS MUSICA PRINCESS PINK </vt:lpstr>
      <vt:lpstr>Bacopa cordata Gulliver Dynamic White </vt:lpstr>
      <vt:lpstr>Calibrachoa Colibri Tangerine </vt:lpstr>
      <vt:lpstr>Campanula muralis </vt:lpstr>
      <vt:lpstr>Anthirrhinum majus Top King Mix </vt:lpstr>
      <vt:lpstr>Carex comans Amazon Mist </vt:lpstr>
      <vt:lpstr>Cosmos bipinnatus Cantate Mix </vt:lpstr>
      <vt:lpstr>Gazania rigens Frosty Kiss Mix </vt:lpstr>
      <vt:lpstr>Portulaca grandiflora Morning Sun Mix </vt:lpstr>
      <vt:lpstr>BIDEN BLAZING RING OF FIRE </vt:lpstr>
      <vt:lpstr>BIDEN YELLOW CHARM </vt:lpstr>
      <vt:lpstr>BIDEN PIRATE’S PEARL </vt:lpstr>
      <vt:lpstr>CLEOME SENORITA ROSALITA </vt:lpstr>
      <vt:lpstr>GAURA STEFFI DARK ROSE IMPROVED</vt:lpstr>
      <vt:lpstr>GEUM PRETTICOATS PEACH </vt:lpstr>
      <vt:lpstr>IPOMOEA MARGARITA </vt:lpstr>
      <vt:lpstr>IPOMOEA SWEETHEART JET BLACK</vt:lpstr>
      <vt:lpstr>Solanum melongena Baluroi </vt:lpstr>
      <vt:lpstr>LANTANA GEM DIVA PINK </vt:lpstr>
      <vt:lpstr>LYCOPERSICUM TUTTI FRUTTI </vt:lpstr>
      <vt:lpstr>OCIMUM BASILICUM BASIRA </vt:lpstr>
      <vt:lpstr>Nemesia hybrida Sunpeddle Painted Rose </vt:lpstr>
      <vt:lpstr>Nemesia hybrida Sunsatia Plus Berry Delight </vt:lpstr>
      <vt:lpstr>Nemesia hybrida Sunsatia Plus Clementine </vt:lpstr>
      <vt:lpstr>NEMESIA NESIA BURGUNDY </vt:lpstr>
      <vt:lpstr>PELARGONIUM PELTATUM HAPPY FACE MEX</vt:lpstr>
      <vt:lpstr>Pelargonium grandiflorum Elegance Mona </vt:lpstr>
      <vt:lpstr>Pelargonium Zonale Candy Pink </vt:lpstr>
      <vt:lpstr>PELARGONIUM GRANDIFLORUM ELEGANCE FRANNY </vt:lpstr>
      <vt:lpstr>PELARGONIUM PELT X ZON TWOINONE PEACH</vt:lpstr>
      <vt:lpstr>PELARGONIUM PELT X ZON TWOINONE WHITE </vt:lpstr>
      <vt:lpstr>PELARGONIUM PELTATUM X ZON. TWOINONE DARK RED </vt:lpstr>
      <vt:lpstr>PELARGONIUM PELTATUM BALCON PINK </vt:lpstr>
      <vt:lpstr>Pelargonium peltatum Balcon Red </vt:lpstr>
      <vt:lpstr>STIPA TENUISSIMA PONY TAILS </vt:lpstr>
      <vt:lpstr>Salvia microphylla Melba Magic Peach  </vt:lpstr>
      <vt:lpstr>Salvia microphylla Salvino Dark Purple </vt:lpstr>
      <vt:lpstr>SALVIA HYBRID LOVE AND WISHES </vt:lpstr>
      <vt:lpstr>COSMOS CHOCAMOCHA</vt:lpstr>
      <vt:lpstr>BEGONIA GUMDROP COCO ROSE </vt:lpstr>
      <vt:lpstr>BEGONIA GUMDROP COCO WHITE </vt:lpstr>
      <vt:lpstr>Begonia Waterfall Encanto Red </vt:lpstr>
      <vt:lpstr>BEGONIA SUNBRERO PEACH </vt:lpstr>
      <vt:lpstr>BEGONIA GUMDROP COCO RED </vt:lpstr>
      <vt:lpstr>BEGONIA SUNBRERO DARK PINK</vt:lpstr>
      <vt:lpstr>Dahlia hybrida Dahlietta Surprise Paula® ® </vt:lpstr>
      <vt:lpstr>Dahlia hybrida Imagine Power Red® </vt:lpstr>
      <vt:lpstr>Dahlia hybrida Mystic Fantasy® ® </vt:lpstr>
      <vt:lpstr>Dahlia hybrida Dahlietta Select Patty </vt:lpstr>
      <vt:lpstr>Fragaria ananassa Sweet Triathlon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Agronomie Ecole ICPP</dc:creator>
  <cp:lastModifiedBy>Secrétariat Ecole ICPP</cp:lastModifiedBy>
  <cp:revision>10</cp:revision>
  <dcterms:created xsi:type="dcterms:W3CDTF">2026-03-23T10:23:10Z</dcterms:created>
  <dcterms:modified xsi:type="dcterms:W3CDTF">2026-03-27T12:44:10Z</dcterms:modified>
</cp:coreProperties>
</file>